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735" r:id="rId3"/>
    <p:sldId id="689" r:id="rId4"/>
    <p:sldId id="313" r:id="rId5"/>
    <p:sldId id="718" r:id="rId6"/>
    <p:sldId id="321" r:id="rId7"/>
    <p:sldId id="730" r:id="rId8"/>
    <p:sldId id="336" r:id="rId9"/>
    <p:sldId id="319" r:id="rId10"/>
    <p:sldId id="335" r:id="rId11"/>
    <p:sldId id="317" r:id="rId12"/>
    <p:sldId id="315" r:id="rId13"/>
    <p:sldId id="331" r:id="rId14"/>
    <p:sldId id="720" r:id="rId15"/>
    <p:sldId id="721" r:id="rId16"/>
    <p:sldId id="722" r:id="rId17"/>
    <p:sldId id="723" r:id="rId18"/>
    <p:sldId id="725" r:id="rId19"/>
    <p:sldId id="727" r:id="rId20"/>
    <p:sldId id="728" r:id="rId21"/>
    <p:sldId id="729" r:id="rId22"/>
    <p:sldId id="719" r:id="rId23"/>
    <p:sldId id="709" r:id="rId24"/>
    <p:sldId id="710" r:id="rId25"/>
    <p:sldId id="711" r:id="rId26"/>
    <p:sldId id="712" r:id="rId27"/>
    <p:sldId id="713" r:id="rId28"/>
    <p:sldId id="714" r:id="rId29"/>
    <p:sldId id="715" r:id="rId30"/>
    <p:sldId id="716" r:id="rId31"/>
    <p:sldId id="717" r:id="rId32"/>
    <p:sldId id="733" r:id="rId33"/>
    <p:sldId id="734" r:id="rId34"/>
    <p:sldId id="732"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39" autoAdjust="0"/>
  </p:normalViewPr>
  <p:slideViewPr>
    <p:cSldViewPr snapToGrid="0">
      <p:cViewPr varScale="1">
        <p:scale>
          <a:sx n="108" d="100"/>
          <a:sy n="108"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B65F6-86D3-4F42-9815-A31AF567B4E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tr-TR"/>
        </a:p>
      </dgm:t>
    </dgm:pt>
    <dgm:pt modelId="{DEBF875C-CBA2-4F37-BD1D-1DE46E292CE5}">
      <dgm:prSet phldrT="[Metin]" custT="1"/>
      <dgm:spPr>
        <a:solidFill>
          <a:srgbClr val="FF0000"/>
        </a:solidFill>
      </dgm:spPr>
      <dgm:t>
        <a:bodyPr/>
        <a:lstStyle/>
        <a:p>
          <a:pPr>
            <a:buClrTx/>
            <a:buSzTx/>
            <a:buFontTx/>
            <a:buNone/>
          </a:pPr>
          <a:r>
            <a:rPr lang="tr-TR" altLang="tr-TR" sz="1100" b="1" dirty="0">
              <a:solidFill>
                <a:schemeClr val="bg1"/>
              </a:solidFill>
            </a:rPr>
            <a:t>Klasik Kamu Yönetimi</a:t>
          </a:r>
        </a:p>
        <a:p>
          <a:pPr>
            <a:buClrTx/>
            <a:buSzTx/>
            <a:buFontTx/>
            <a:buNone/>
          </a:pPr>
          <a:r>
            <a:rPr lang="tr-TR" altLang="tr-TR" sz="1100" b="1" dirty="0">
              <a:solidFill>
                <a:schemeClr val="bg1"/>
              </a:solidFill>
            </a:rPr>
            <a:t>Anlayışında kontrol</a:t>
          </a:r>
          <a:endParaRPr lang="tr-TR" sz="1100" b="1" dirty="0">
            <a:solidFill>
              <a:schemeClr val="bg1"/>
            </a:solidFill>
          </a:endParaRPr>
        </a:p>
      </dgm:t>
    </dgm:pt>
    <dgm:pt modelId="{3F6F635E-1072-4B2C-990E-A25BC0A0917B}" type="parTrans" cxnId="{D65743D4-B5CD-4465-A455-E96540AE2A4D}">
      <dgm:prSet/>
      <dgm:spPr/>
      <dgm:t>
        <a:bodyPr/>
        <a:lstStyle/>
        <a:p>
          <a:endParaRPr lang="tr-TR" b="1">
            <a:solidFill>
              <a:schemeClr val="bg1"/>
            </a:solidFill>
          </a:endParaRPr>
        </a:p>
      </dgm:t>
    </dgm:pt>
    <dgm:pt modelId="{0CB7CEFC-8D04-4AA0-90D1-D92B34C4FFF7}" type="sibTrans" cxnId="{D65743D4-B5CD-4465-A455-E96540AE2A4D}">
      <dgm:prSet/>
      <dgm:spPr/>
      <dgm:t>
        <a:bodyPr/>
        <a:lstStyle/>
        <a:p>
          <a:endParaRPr lang="tr-TR" b="1">
            <a:solidFill>
              <a:schemeClr val="bg1"/>
            </a:solidFill>
          </a:endParaRPr>
        </a:p>
      </dgm:t>
    </dgm:pt>
    <dgm:pt modelId="{FF96529E-0462-4A42-BF19-F6AF30E94EEF}">
      <dgm:prSet phldrT="[Metin]" custT="1"/>
      <dgm:spPr/>
      <dgm:t>
        <a:bodyPr/>
        <a:lstStyle/>
        <a:p>
          <a:pPr>
            <a:buClrTx/>
            <a:buSzTx/>
            <a:buFontTx/>
            <a:buNone/>
          </a:pPr>
          <a:r>
            <a:rPr lang="tr-TR" altLang="tr-TR" sz="900" b="1" dirty="0">
              <a:solidFill>
                <a:schemeClr val="bg1"/>
              </a:solidFill>
            </a:rPr>
            <a:t>işlemi doğrulama</a:t>
          </a:r>
        </a:p>
        <a:p>
          <a:pPr>
            <a:buClrTx/>
            <a:buSzTx/>
            <a:buFontTx/>
            <a:buNone/>
          </a:pPr>
          <a:r>
            <a:rPr lang="tr-TR" altLang="tr-TR" sz="900" b="1" dirty="0">
              <a:solidFill>
                <a:schemeClr val="bg1"/>
              </a:solidFill>
            </a:rPr>
            <a:t>amaçlı</a:t>
          </a:r>
          <a:endParaRPr lang="tr-TR" sz="900" b="1" dirty="0">
            <a:solidFill>
              <a:schemeClr val="bg1"/>
            </a:solidFill>
          </a:endParaRPr>
        </a:p>
      </dgm:t>
    </dgm:pt>
    <dgm:pt modelId="{3680ECB1-976B-409A-8C3C-A8B4E5FB8026}" type="parTrans" cxnId="{CC0E25A1-F1F2-4A1F-BB61-BDB85A4BACE7}">
      <dgm:prSet/>
      <dgm:spPr/>
      <dgm:t>
        <a:bodyPr/>
        <a:lstStyle/>
        <a:p>
          <a:endParaRPr lang="tr-TR" b="1">
            <a:solidFill>
              <a:schemeClr val="bg1"/>
            </a:solidFill>
          </a:endParaRPr>
        </a:p>
      </dgm:t>
    </dgm:pt>
    <dgm:pt modelId="{CE956BAA-88FF-43A4-8550-4A4186F39B75}" type="sibTrans" cxnId="{CC0E25A1-F1F2-4A1F-BB61-BDB85A4BACE7}">
      <dgm:prSet/>
      <dgm:spPr/>
      <dgm:t>
        <a:bodyPr/>
        <a:lstStyle/>
        <a:p>
          <a:endParaRPr lang="tr-TR" b="1">
            <a:solidFill>
              <a:schemeClr val="bg1"/>
            </a:solidFill>
          </a:endParaRPr>
        </a:p>
      </dgm:t>
    </dgm:pt>
    <dgm:pt modelId="{94FE6517-FAAD-40A3-BAAB-EFC503271147}">
      <dgm:prSet phldrT="[Metin]" custT="1"/>
      <dgm:spPr/>
      <dgm:t>
        <a:bodyPr/>
        <a:lstStyle/>
        <a:p>
          <a:pPr>
            <a:buClrTx/>
            <a:buSzTx/>
            <a:buFontTx/>
            <a:buNone/>
          </a:pPr>
          <a:r>
            <a:rPr lang="tr-TR" altLang="tr-TR" sz="900" b="1" dirty="0">
              <a:solidFill>
                <a:schemeClr val="bg1"/>
              </a:solidFill>
            </a:rPr>
            <a:t>merkezin </a:t>
          </a:r>
        </a:p>
        <a:p>
          <a:pPr>
            <a:buClrTx/>
            <a:buSzTx/>
            <a:buFontTx/>
            <a:buNone/>
          </a:pPr>
          <a:r>
            <a:rPr lang="tr-TR" altLang="tr-TR" sz="900" b="1" dirty="0">
              <a:solidFill>
                <a:schemeClr val="bg1"/>
              </a:solidFill>
            </a:rPr>
            <a:t>sorumluluğunda</a:t>
          </a:r>
          <a:endParaRPr lang="tr-TR" sz="900" b="1" dirty="0">
            <a:solidFill>
              <a:schemeClr val="bg1"/>
            </a:solidFill>
          </a:endParaRPr>
        </a:p>
      </dgm:t>
    </dgm:pt>
    <dgm:pt modelId="{D4B3CEEC-BD7E-4A83-A4AF-89506F8C98B7}" type="parTrans" cxnId="{5AEA1566-B29A-473F-BA75-5F3BF2B71F94}">
      <dgm:prSet/>
      <dgm:spPr/>
      <dgm:t>
        <a:bodyPr/>
        <a:lstStyle/>
        <a:p>
          <a:endParaRPr lang="tr-TR" b="1">
            <a:solidFill>
              <a:schemeClr val="bg1"/>
            </a:solidFill>
          </a:endParaRPr>
        </a:p>
      </dgm:t>
    </dgm:pt>
    <dgm:pt modelId="{C952DC6B-5F10-42F9-A8D3-B7C87EEF7A14}" type="sibTrans" cxnId="{5AEA1566-B29A-473F-BA75-5F3BF2B71F94}">
      <dgm:prSet/>
      <dgm:spPr/>
      <dgm:t>
        <a:bodyPr/>
        <a:lstStyle/>
        <a:p>
          <a:endParaRPr lang="tr-TR" b="1">
            <a:solidFill>
              <a:schemeClr val="bg1"/>
            </a:solidFill>
          </a:endParaRPr>
        </a:p>
      </dgm:t>
    </dgm:pt>
    <dgm:pt modelId="{0322A697-0CB5-4A2C-99DB-82A4FB2B9421}">
      <dgm:prSet phldrT="[Metin]" custT="1"/>
      <dgm:spPr/>
      <dgm:t>
        <a:bodyPr/>
        <a:lstStyle/>
        <a:p>
          <a:pPr>
            <a:buClrTx/>
            <a:buSzTx/>
            <a:buFontTx/>
            <a:buNone/>
          </a:pPr>
          <a:r>
            <a:rPr lang="tr-TR" altLang="tr-TR" sz="900" b="1" dirty="0">
              <a:solidFill>
                <a:schemeClr val="bg1"/>
              </a:solidFill>
            </a:rPr>
            <a:t>tespit edici</a:t>
          </a:r>
        </a:p>
        <a:p>
          <a:pPr>
            <a:buClrTx/>
            <a:buSzTx/>
            <a:buFontTx/>
            <a:buNone/>
          </a:pPr>
          <a:r>
            <a:rPr lang="tr-TR" altLang="tr-TR" sz="900" b="1" dirty="0">
              <a:solidFill>
                <a:schemeClr val="bg1"/>
              </a:solidFill>
            </a:rPr>
            <a:t>-</a:t>
          </a:r>
          <a:r>
            <a:rPr lang="tr-TR" altLang="tr-TR" sz="900" b="1" dirty="0" err="1">
              <a:solidFill>
                <a:schemeClr val="bg1"/>
              </a:solidFill>
            </a:rPr>
            <a:t>Ex</a:t>
          </a:r>
          <a:r>
            <a:rPr lang="tr-TR" altLang="tr-TR" sz="900" b="1" dirty="0">
              <a:solidFill>
                <a:schemeClr val="bg1"/>
              </a:solidFill>
            </a:rPr>
            <a:t>-post-</a:t>
          </a:r>
          <a:endParaRPr lang="tr-TR" sz="900" b="1" dirty="0">
            <a:solidFill>
              <a:schemeClr val="bg1"/>
            </a:solidFill>
          </a:endParaRPr>
        </a:p>
      </dgm:t>
    </dgm:pt>
    <dgm:pt modelId="{C21D56A8-1B8C-41DD-A92B-997131826B55}" type="parTrans" cxnId="{BA592ABB-65E5-490A-A622-661BD3F96156}">
      <dgm:prSet/>
      <dgm:spPr/>
      <dgm:t>
        <a:bodyPr/>
        <a:lstStyle/>
        <a:p>
          <a:endParaRPr lang="tr-TR" b="1">
            <a:solidFill>
              <a:schemeClr val="bg1"/>
            </a:solidFill>
          </a:endParaRPr>
        </a:p>
      </dgm:t>
    </dgm:pt>
    <dgm:pt modelId="{324E37C9-746D-4AC5-8D3D-688AC23667ED}" type="sibTrans" cxnId="{BA592ABB-65E5-490A-A622-661BD3F96156}">
      <dgm:prSet/>
      <dgm:spPr/>
      <dgm:t>
        <a:bodyPr/>
        <a:lstStyle/>
        <a:p>
          <a:endParaRPr lang="tr-TR" b="1">
            <a:solidFill>
              <a:schemeClr val="bg1"/>
            </a:solidFill>
          </a:endParaRPr>
        </a:p>
      </dgm:t>
    </dgm:pt>
    <dgm:pt modelId="{A5EE0077-5F05-4E53-84A7-2675D5E2C578}">
      <dgm:prSet phldrT="[Metin]" phldr="1"/>
      <dgm:spPr/>
      <dgm:t>
        <a:bodyPr/>
        <a:lstStyle/>
        <a:p>
          <a:endParaRPr lang="tr-TR" b="1">
            <a:solidFill>
              <a:schemeClr val="bg1"/>
            </a:solidFill>
          </a:endParaRPr>
        </a:p>
      </dgm:t>
    </dgm:pt>
    <dgm:pt modelId="{1394AFE1-B491-4F29-966A-14EE1BF12705}" type="parTrans" cxnId="{E535650F-E15F-4E28-9BC9-F4CE4932DD08}">
      <dgm:prSet/>
      <dgm:spPr/>
      <dgm:t>
        <a:bodyPr/>
        <a:lstStyle/>
        <a:p>
          <a:endParaRPr lang="tr-TR" b="1">
            <a:solidFill>
              <a:schemeClr val="bg1"/>
            </a:solidFill>
          </a:endParaRPr>
        </a:p>
      </dgm:t>
    </dgm:pt>
    <dgm:pt modelId="{26E1D4A5-27D3-4151-93AC-3D5AB91D798B}" type="sibTrans" cxnId="{E535650F-E15F-4E28-9BC9-F4CE4932DD08}">
      <dgm:prSet/>
      <dgm:spPr/>
      <dgm:t>
        <a:bodyPr/>
        <a:lstStyle/>
        <a:p>
          <a:endParaRPr lang="tr-TR" b="1">
            <a:solidFill>
              <a:schemeClr val="bg1"/>
            </a:solidFill>
          </a:endParaRPr>
        </a:p>
      </dgm:t>
    </dgm:pt>
    <dgm:pt modelId="{6DCB802E-DB62-4077-AA39-89C943721136}">
      <dgm:prSet phldrT="[Metin]" phldr="1"/>
      <dgm:spPr/>
      <dgm:t>
        <a:bodyPr/>
        <a:lstStyle/>
        <a:p>
          <a:endParaRPr lang="tr-TR" b="1">
            <a:solidFill>
              <a:schemeClr val="bg1"/>
            </a:solidFill>
          </a:endParaRPr>
        </a:p>
      </dgm:t>
    </dgm:pt>
    <dgm:pt modelId="{FC9C9B2D-EE9A-495C-958C-ACC7CC1E7CE8}" type="parTrans" cxnId="{4F9E8D36-CFD5-4B5D-83CF-44CE8A53D0C6}">
      <dgm:prSet/>
      <dgm:spPr/>
      <dgm:t>
        <a:bodyPr/>
        <a:lstStyle/>
        <a:p>
          <a:endParaRPr lang="tr-TR" b="1">
            <a:solidFill>
              <a:schemeClr val="bg1"/>
            </a:solidFill>
          </a:endParaRPr>
        </a:p>
      </dgm:t>
    </dgm:pt>
    <dgm:pt modelId="{E7BE3756-A51B-4354-9C3E-A23CD06CE7E7}" type="sibTrans" cxnId="{4F9E8D36-CFD5-4B5D-83CF-44CE8A53D0C6}">
      <dgm:prSet/>
      <dgm:spPr/>
      <dgm:t>
        <a:bodyPr/>
        <a:lstStyle/>
        <a:p>
          <a:endParaRPr lang="tr-TR" b="1">
            <a:solidFill>
              <a:schemeClr val="bg1"/>
            </a:solidFill>
          </a:endParaRPr>
        </a:p>
      </dgm:t>
    </dgm:pt>
    <dgm:pt modelId="{C1A061FA-E9C8-43A4-AF47-BF5B1493729D}">
      <dgm:prSet custT="1"/>
      <dgm:spPr/>
      <dgm:t>
        <a:bodyPr/>
        <a:lstStyle/>
        <a:p>
          <a:r>
            <a:rPr lang="tr-TR" altLang="tr-TR" sz="900" b="1">
              <a:solidFill>
                <a:schemeClr val="bg1"/>
              </a:solidFill>
            </a:rPr>
            <a:t>girdi odaklı</a:t>
          </a:r>
          <a:endParaRPr lang="tr-TR" altLang="tr-TR" sz="900" b="1" dirty="0">
            <a:solidFill>
              <a:schemeClr val="bg1"/>
            </a:solidFill>
          </a:endParaRPr>
        </a:p>
      </dgm:t>
    </dgm:pt>
    <dgm:pt modelId="{DE2E9377-D153-4A1C-B407-D1A23EDBD7AF}" type="parTrans" cxnId="{5272B4D6-FB4B-481A-9D0A-A31FDE9A21AC}">
      <dgm:prSet/>
      <dgm:spPr/>
      <dgm:t>
        <a:bodyPr/>
        <a:lstStyle/>
        <a:p>
          <a:endParaRPr lang="tr-TR" b="1">
            <a:solidFill>
              <a:schemeClr val="bg1"/>
            </a:solidFill>
          </a:endParaRPr>
        </a:p>
      </dgm:t>
    </dgm:pt>
    <dgm:pt modelId="{3C298370-0A82-4B43-8A61-F2CE63D6351C}" type="sibTrans" cxnId="{5272B4D6-FB4B-481A-9D0A-A31FDE9A21AC}">
      <dgm:prSet/>
      <dgm:spPr/>
      <dgm:t>
        <a:bodyPr/>
        <a:lstStyle/>
        <a:p>
          <a:endParaRPr lang="tr-TR" b="1">
            <a:solidFill>
              <a:schemeClr val="bg1"/>
            </a:solidFill>
          </a:endParaRPr>
        </a:p>
      </dgm:t>
    </dgm:pt>
    <dgm:pt modelId="{7DB269BB-1304-4CBD-BE1C-70509A485FA7}">
      <dgm:prSet custT="1"/>
      <dgm:spPr/>
      <dgm:t>
        <a:bodyPr/>
        <a:lstStyle/>
        <a:p>
          <a:r>
            <a:rPr lang="tr-TR" altLang="tr-TR" sz="900" b="1" dirty="0">
              <a:solidFill>
                <a:schemeClr val="bg1"/>
              </a:solidFill>
            </a:rPr>
            <a:t>işlem odaklı</a:t>
          </a:r>
        </a:p>
      </dgm:t>
    </dgm:pt>
    <dgm:pt modelId="{E316D944-24E8-4B3F-B899-35E35C54E3FF}" type="parTrans" cxnId="{759586B3-4497-4B9C-B171-4AB5D517EE1A}">
      <dgm:prSet/>
      <dgm:spPr/>
      <dgm:t>
        <a:bodyPr/>
        <a:lstStyle/>
        <a:p>
          <a:endParaRPr lang="tr-TR" b="1">
            <a:solidFill>
              <a:schemeClr val="bg1"/>
            </a:solidFill>
          </a:endParaRPr>
        </a:p>
      </dgm:t>
    </dgm:pt>
    <dgm:pt modelId="{7038335F-4CD7-4237-B6C4-F59962AAB9D3}" type="sibTrans" cxnId="{759586B3-4497-4B9C-B171-4AB5D517EE1A}">
      <dgm:prSet/>
      <dgm:spPr/>
      <dgm:t>
        <a:bodyPr/>
        <a:lstStyle/>
        <a:p>
          <a:endParaRPr lang="tr-TR" b="1">
            <a:solidFill>
              <a:schemeClr val="bg1"/>
            </a:solidFill>
          </a:endParaRPr>
        </a:p>
      </dgm:t>
    </dgm:pt>
    <dgm:pt modelId="{B6478309-15C5-4B36-A7B5-26EE39F0CADB}" type="pres">
      <dgm:prSet presAssocID="{8CCB65F6-86D3-4F42-9815-A31AF567B4E5}" presName="Name0" presStyleCnt="0">
        <dgm:presLayoutVars>
          <dgm:chMax val="1"/>
          <dgm:chPref val="1"/>
          <dgm:dir/>
          <dgm:animOne val="branch"/>
          <dgm:animLvl val="lvl"/>
        </dgm:presLayoutVars>
      </dgm:prSet>
      <dgm:spPr/>
      <dgm:t>
        <a:bodyPr/>
        <a:lstStyle/>
        <a:p>
          <a:endParaRPr lang="tr-TR"/>
        </a:p>
      </dgm:t>
    </dgm:pt>
    <dgm:pt modelId="{75DC2853-4D89-4202-AA8B-6D9A219B375E}" type="pres">
      <dgm:prSet presAssocID="{DEBF875C-CBA2-4F37-BD1D-1DE46E292CE5}" presName="singleCycle" presStyleCnt="0"/>
      <dgm:spPr/>
    </dgm:pt>
    <dgm:pt modelId="{B558620D-BD1B-4E18-87BF-B4733BC6B832}" type="pres">
      <dgm:prSet presAssocID="{DEBF875C-CBA2-4F37-BD1D-1DE46E292CE5}" presName="singleCenter" presStyleLbl="node1" presStyleIdx="0" presStyleCnt="6">
        <dgm:presLayoutVars>
          <dgm:chMax val="7"/>
          <dgm:chPref val="7"/>
        </dgm:presLayoutVars>
      </dgm:prSet>
      <dgm:spPr/>
      <dgm:t>
        <a:bodyPr/>
        <a:lstStyle/>
        <a:p>
          <a:endParaRPr lang="tr-TR"/>
        </a:p>
      </dgm:t>
    </dgm:pt>
    <dgm:pt modelId="{0672DDEF-EDA8-419D-86FB-82DB3F94CCAF}" type="pres">
      <dgm:prSet presAssocID="{3680ECB1-976B-409A-8C3C-A8B4E5FB8026}" presName="Name56" presStyleLbl="parChTrans1D2" presStyleIdx="0" presStyleCnt="5"/>
      <dgm:spPr/>
      <dgm:t>
        <a:bodyPr/>
        <a:lstStyle/>
        <a:p>
          <a:endParaRPr lang="tr-TR"/>
        </a:p>
      </dgm:t>
    </dgm:pt>
    <dgm:pt modelId="{14FEC2A5-BC4B-4C52-A91A-17EC75BEC3AF}" type="pres">
      <dgm:prSet presAssocID="{FF96529E-0462-4A42-BF19-F6AF30E94EEF}" presName="text0" presStyleLbl="node1" presStyleIdx="1" presStyleCnt="6">
        <dgm:presLayoutVars>
          <dgm:bulletEnabled val="1"/>
        </dgm:presLayoutVars>
      </dgm:prSet>
      <dgm:spPr/>
      <dgm:t>
        <a:bodyPr/>
        <a:lstStyle/>
        <a:p>
          <a:endParaRPr lang="tr-TR"/>
        </a:p>
      </dgm:t>
    </dgm:pt>
    <dgm:pt modelId="{2F68E70D-2037-47E7-9475-40E8262239F6}" type="pres">
      <dgm:prSet presAssocID="{D4B3CEEC-BD7E-4A83-A4AF-89506F8C98B7}" presName="Name56" presStyleLbl="parChTrans1D2" presStyleIdx="1" presStyleCnt="5"/>
      <dgm:spPr/>
      <dgm:t>
        <a:bodyPr/>
        <a:lstStyle/>
        <a:p>
          <a:endParaRPr lang="tr-TR"/>
        </a:p>
      </dgm:t>
    </dgm:pt>
    <dgm:pt modelId="{01AC2C62-5B19-4989-9085-AB6455008E34}" type="pres">
      <dgm:prSet presAssocID="{94FE6517-FAAD-40A3-BAAB-EFC503271147}" presName="text0" presStyleLbl="node1" presStyleIdx="2" presStyleCnt="6">
        <dgm:presLayoutVars>
          <dgm:bulletEnabled val="1"/>
        </dgm:presLayoutVars>
      </dgm:prSet>
      <dgm:spPr/>
      <dgm:t>
        <a:bodyPr/>
        <a:lstStyle/>
        <a:p>
          <a:endParaRPr lang="tr-TR"/>
        </a:p>
      </dgm:t>
    </dgm:pt>
    <dgm:pt modelId="{6B78BEFF-A3E4-41EC-94C9-F04D7A2C29D9}" type="pres">
      <dgm:prSet presAssocID="{C21D56A8-1B8C-41DD-A92B-997131826B55}" presName="Name56" presStyleLbl="parChTrans1D2" presStyleIdx="2" presStyleCnt="5"/>
      <dgm:spPr/>
      <dgm:t>
        <a:bodyPr/>
        <a:lstStyle/>
        <a:p>
          <a:endParaRPr lang="tr-TR"/>
        </a:p>
      </dgm:t>
    </dgm:pt>
    <dgm:pt modelId="{E5AE359F-B45D-45E9-827F-86F3AA894FF1}" type="pres">
      <dgm:prSet presAssocID="{0322A697-0CB5-4A2C-99DB-82A4FB2B9421}" presName="text0" presStyleLbl="node1" presStyleIdx="3" presStyleCnt="6">
        <dgm:presLayoutVars>
          <dgm:bulletEnabled val="1"/>
        </dgm:presLayoutVars>
      </dgm:prSet>
      <dgm:spPr/>
      <dgm:t>
        <a:bodyPr/>
        <a:lstStyle/>
        <a:p>
          <a:endParaRPr lang="tr-TR"/>
        </a:p>
      </dgm:t>
    </dgm:pt>
    <dgm:pt modelId="{65C72EC9-1E6D-4CCE-BB39-29E5D3B3189F}" type="pres">
      <dgm:prSet presAssocID="{DE2E9377-D153-4A1C-B407-D1A23EDBD7AF}" presName="Name56" presStyleLbl="parChTrans1D2" presStyleIdx="3" presStyleCnt="5"/>
      <dgm:spPr/>
      <dgm:t>
        <a:bodyPr/>
        <a:lstStyle/>
        <a:p>
          <a:endParaRPr lang="tr-TR"/>
        </a:p>
      </dgm:t>
    </dgm:pt>
    <dgm:pt modelId="{33F8EAC8-A50F-4344-85CA-0F716811178B}" type="pres">
      <dgm:prSet presAssocID="{C1A061FA-E9C8-43A4-AF47-BF5B1493729D}" presName="text0" presStyleLbl="node1" presStyleIdx="4" presStyleCnt="6">
        <dgm:presLayoutVars>
          <dgm:bulletEnabled val="1"/>
        </dgm:presLayoutVars>
      </dgm:prSet>
      <dgm:spPr/>
      <dgm:t>
        <a:bodyPr/>
        <a:lstStyle/>
        <a:p>
          <a:endParaRPr lang="tr-TR"/>
        </a:p>
      </dgm:t>
    </dgm:pt>
    <dgm:pt modelId="{29AA0971-6311-43FB-BC2D-8F7A7F6974CD}" type="pres">
      <dgm:prSet presAssocID="{E316D944-24E8-4B3F-B899-35E35C54E3FF}" presName="Name56" presStyleLbl="parChTrans1D2" presStyleIdx="4" presStyleCnt="5"/>
      <dgm:spPr/>
      <dgm:t>
        <a:bodyPr/>
        <a:lstStyle/>
        <a:p>
          <a:endParaRPr lang="tr-TR"/>
        </a:p>
      </dgm:t>
    </dgm:pt>
    <dgm:pt modelId="{0F917864-34B3-4E04-B605-7DD628FCCC22}" type="pres">
      <dgm:prSet presAssocID="{7DB269BB-1304-4CBD-BE1C-70509A485FA7}" presName="text0" presStyleLbl="node1" presStyleIdx="5" presStyleCnt="6">
        <dgm:presLayoutVars>
          <dgm:bulletEnabled val="1"/>
        </dgm:presLayoutVars>
      </dgm:prSet>
      <dgm:spPr/>
      <dgm:t>
        <a:bodyPr/>
        <a:lstStyle/>
        <a:p>
          <a:endParaRPr lang="tr-TR"/>
        </a:p>
      </dgm:t>
    </dgm:pt>
  </dgm:ptLst>
  <dgm:cxnLst>
    <dgm:cxn modelId="{759586B3-4497-4B9C-B171-4AB5D517EE1A}" srcId="{DEBF875C-CBA2-4F37-BD1D-1DE46E292CE5}" destId="{7DB269BB-1304-4CBD-BE1C-70509A485FA7}" srcOrd="4" destOrd="0" parTransId="{E316D944-24E8-4B3F-B899-35E35C54E3FF}" sibTransId="{7038335F-4CD7-4237-B6C4-F59962AAB9D3}"/>
    <dgm:cxn modelId="{BA592ABB-65E5-490A-A622-661BD3F96156}" srcId="{DEBF875C-CBA2-4F37-BD1D-1DE46E292CE5}" destId="{0322A697-0CB5-4A2C-99DB-82A4FB2B9421}" srcOrd="2" destOrd="0" parTransId="{C21D56A8-1B8C-41DD-A92B-997131826B55}" sibTransId="{324E37C9-746D-4AC5-8D3D-688AC23667ED}"/>
    <dgm:cxn modelId="{D65743D4-B5CD-4465-A455-E96540AE2A4D}" srcId="{8CCB65F6-86D3-4F42-9815-A31AF567B4E5}" destId="{DEBF875C-CBA2-4F37-BD1D-1DE46E292CE5}" srcOrd="0" destOrd="0" parTransId="{3F6F635E-1072-4B2C-990E-A25BC0A0917B}" sibTransId="{0CB7CEFC-8D04-4AA0-90D1-D92B34C4FFF7}"/>
    <dgm:cxn modelId="{C40156F3-6E47-4B09-A72E-B5D3A5C419B4}" type="presOf" srcId="{DEBF875C-CBA2-4F37-BD1D-1DE46E292CE5}" destId="{B558620D-BD1B-4E18-87BF-B4733BC6B832}" srcOrd="0" destOrd="0" presId="urn:microsoft.com/office/officeart/2008/layout/RadialCluster"/>
    <dgm:cxn modelId="{905EED67-EC05-408B-BF3B-1343443F9C9B}" type="presOf" srcId="{0322A697-0CB5-4A2C-99DB-82A4FB2B9421}" destId="{E5AE359F-B45D-45E9-827F-86F3AA894FF1}" srcOrd="0" destOrd="0" presId="urn:microsoft.com/office/officeart/2008/layout/RadialCluster"/>
    <dgm:cxn modelId="{C03666CD-95C0-433E-A8AB-27379106581F}" type="presOf" srcId="{FF96529E-0462-4A42-BF19-F6AF30E94EEF}" destId="{14FEC2A5-BC4B-4C52-A91A-17EC75BEC3AF}" srcOrd="0" destOrd="0" presId="urn:microsoft.com/office/officeart/2008/layout/RadialCluster"/>
    <dgm:cxn modelId="{505CF457-EAD2-4FAF-96D9-E37C6A810F80}" type="presOf" srcId="{E316D944-24E8-4B3F-B899-35E35C54E3FF}" destId="{29AA0971-6311-43FB-BC2D-8F7A7F6974CD}" srcOrd="0" destOrd="0" presId="urn:microsoft.com/office/officeart/2008/layout/RadialCluster"/>
    <dgm:cxn modelId="{9D860C1D-036C-41DD-B8FE-DB1DAF446F0F}" type="presOf" srcId="{3680ECB1-976B-409A-8C3C-A8B4E5FB8026}" destId="{0672DDEF-EDA8-419D-86FB-82DB3F94CCAF}" srcOrd="0" destOrd="0" presId="urn:microsoft.com/office/officeart/2008/layout/RadialCluster"/>
    <dgm:cxn modelId="{CC0E25A1-F1F2-4A1F-BB61-BDB85A4BACE7}" srcId="{DEBF875C-CBA2-4F37-BD1D-1DE46E292CE5}" destId="{FF96529E-0462-4A42-BF19-F6AF30E94EEF}" srcOrd="0" destOrd="0" parTransId="{3680ECB1-976B-409A-8C3C-A8B4E5FB8026}" sibTransId="{CE956BAA-88FF-43A4-8550-4A4186F39B75}"/>
    <dgm:cxn modelId="{E73F64B3-00FA-4A90-B3B9-2DD28BB98872}" type="presOf" srcId="{C1A061FA-E9C8-43A4-AF47-BF5B1493729D}" destId="{33F8EAC8-A50F-4344-85CA-0F716811178B}" srcOrd="0" destOrd="0" presId="urn:microsoft.com/office/officeart/2008/layout/RadialCluster"/>
    <dgm:cxn modelId="{93F596D5-664C-4BA6-8835-CFD9C62988CF}" type="presOf" srcId="{DE2E9377-D153-4A1C-B407-D1A23EDBD7AF}" destId="{65C72EC9-1E6D-4CCE-BB39-29E5D3B3189F}" srcOrd="0" destOrd="0" presId="urn:microsoft.com/office/officeart/2008/layout/RadialCluster"/>
    <dgm:cxn modelId="{5AEA1566-B29A-473F-BA75-5F3BF2B71F94}" srcId="{DEBF875C-CBA2-4F37-BD1D-1DE46E292CE5}" destId="{94FE6517-FAAD-40A3-BAAB-EFC503271147}" srcOrd="1" destOrd="0" parTransId="{D4B3CEEC-BD7E-4A83-A4AF-89506F8C98B7}" sibTransId="{C952DC6B-5F10-42F9-A8D3-B7C87EEF7A14}"/>
    <dgm:cxn modelId="{9BA39C43-A691-488F-B34F-15E56F6731AE}" type="presOf" srcId="{94FE6517-FAAD-40A3-BAAB-EFC503271147}" destId="{01AC2C62-5B19-4989-9085-AB6455008E34}" srcOrd="0" destOrd="0" presId="urn:microsoft.com/office/officeart/2008/layout/RadialCluster"/>
    <dgm:cxn modelId="{5E47B2F9-7743-48FD-9619-C0FB0D7E961C}" type="presOf" srcId="{C21D56A8-1B8C-41DD-A92B-997131826B55}" destId="{6B78BEFF-A3E4-41EC-94C9-F04D7A2C29D9}" srcOrd="0" destOrd="0" presId="urn:microsoft.com/office/officeart/2008/layout/RadialCluster"/>
    <dgm:cxn modelId="{4F9E8D36-CFD5-4B5D-83CF-44CE8A53D0C6}" srcId="{8CCB65F6-86D3-4F42-9815-A31AF567B4E5}" destId="{6DCB802E-DB62-4077-AA39-89C943721136}" srcOrd="2" destOrd="0" parTransId="{FC9C9B2D-EE9A-495C-958C-ACC7CC1E7CE8}" sibTransId="{E7BE3756-A51B-4354-9C3E-A23CD06CE7E7}"/>
    <dgm:cxn modelId="{E9618813-180C-4774-B7C5-DBE554C1046A}" type="presOf" srcId="{8CCB65F6-86D3-4F42-9815-A31AF567B4E5}" destId="{B6478309-15C5-4B36-A7B5-26EE39F0CADB}" srcOrd="0" destOrd="0" presId="urn:microsoft.com/office/officeart/2008/layout/RadialCluster"/>
    <dgm:cxn modelId="{A355148E-0139-4AB0-9AEC-A66B7AFD90D6}" type="presOf" srcId="{7DB269BB-1304-4CBD-BE1C-70509A485FA7}" destId="{0F917864-34B3-4E04-B605-7DD628FCCC22}" srcOrd="0" destOrd="0" presId="urn:microsoft.com/office/officeart/2008/layout/RadialCluster"/>
    <dgm:cxn modelId="{5272B4D6-FB4B-481A-9D0A-A31FDE9A21AC}" srcId="{DEBF875C-CBA2-4F37-BD1D-1DE46E292CE5}" destId="{C1A061FA-E9C8-43A4-AF47-BF5B1493729D}" srcOrd="3" destOrd="0" parTransId="{DE2E9377-D153-4A1C-B407-D1A23EDBD7AF}" sibTransId="{3C298370-0A82-4B43-8A61-F2CE63D6351C}"/>
    <dgm:cxn modelId="{BDBD44F6-C9BD-43C9-91C7-BF5DE1B75C97}" type="presOf" srcId="{D4B3CEEC-BD7E-4A83-A4AF-89506F8C98B7}" destId="{2F68E70D-2037-47E7-9475-40E8262239F6}" srcOrd="0" destOrd="0" presId="urn:microsoft.com/office/officeart/2008/layout/RadialCluster"/>
    <dgm:cxn modelId="{E535650F-E15F-4E28-9BC9-F4CE4932DD08}" srcId="{8CCB65F6-86D3-4F42-9815-A31AF567B4E5}" destId="{A5EE0077-5F05-4E53-84A7-2675D5E2C578}" srcOrd="1" destOrd="0" parTransId="{1394AFE1-B491-4F29-966A-14EE1BF12705}" sibTransId="{26E1D4A5-27D3-4151-93AC-3D5AB91D798B}"/>
    <dgm:cxn modelId="{9D502503-9776-4B3E-8D0A-803FBEA2138C}" type="presParOf" srcId="{B6478309-15C5-4B36-A7B5-26EE39F0CADB}" destId="{75DC2853-4D89-4202-AA8B-6D9A219B375E}" srcOrd="0" destOrd="0" presId="urn:microsoft.com/office/officeart/2008/layout/RadialCluster"/>
    <dgm:cxn modelId="{3BC8D692-7441-41C3-9776-7AB5585A6D4A}" type="presParOf" srcId="{75DC2853-4D89-4202-AA8B-6D9A219B375E}" destId="{B558620D-BD1B-4E18-87BF-B4733BC6B832}" srcOrd="0" destOrd="0" presId="urn:microsoft.com/office/officeart/2008/layout/RadialCluster"/>
    <dgm:cxn modelId="{E96756D1-560A-4BCF-9016-212F38AE608C}" type="presParOf" srcId="{75DC2853-4D89-4202-AA8B-6D9A219B375E}" destId="{0672DDEF-EDA8-419D-86FB-82DB3F94CCAF}" srcOrd="1" destOrd="0" presId="urn:microsoft.com/office/officeart/2008/layout/RadialCluster"/>
    <dgm:cxn modelId="{253836C1-DF68-4F56-95DB-D1B06D670BAB}" type="presParOf" srcId="{75DC2853-4D89-4202-AA8B-6D9A219B375E}" destId="{14FEC2A5-BC4B-4C52-A91A-17EC75BEC3AF}" srcOrd="2" destOrd="0" presId="urn:microsoft.com/office/officeart/2008/layout/RadialCluster"/>
    <dgm:cxn modelId="{8C65C44C-B477-4629-A972-91BD0F674215}" type="presParOf" srcId="{75DC2853-4D89-4202-AA8B-6D9A219B375E}" destId="{2F68E70D-2037-47E7-9475-40E8262239F6}" srcOrd="3" destOrd="0" presId="urn:microsoft.com/office/officeart/2008/layout/RadialCluster"/>
    <dgm:cxn modelId="{4A3951B1-D662-4977-8FC3-0729DAE55D6D}" type="presParOf" srcId="{75DC2853-4D89-4202-AA8B-6D9A219B375E}" destId="{01AC2C62-5B19-4989-9085-AB6455008E34}" srcOrd="4" destOrd="0" presId="urn:microsoft.com/office/officeart/2008/layout/RadialCluster"/>
    <dgm:cxn modelId="{9A8DE1F6-7273-45C8-AB55-7410D16D1D05}" type="presParOf" srcId="{75DC2853-4D89-4202-AA8B-6D9A219B375E}" destId="{6B78BEFF-A3E4-41EC-94C9-F04D7A2C29D9}" srcOrd="5" destOrd="0" presId="urn:microsoft.com/office/officeart/2008/layout/RadialCluster"/>
    <dgm:cxn modelId="{EFB2A1C9-02D0-4572-8430-FFD7858B3AC7}" type="presParOf" srcId="{75DC2853-4D89-4202-AA8B-6D9A219B375E}" destId="{E5AE359F-B45D-45E9-827F-86F3AA894FF1}" srcOrd="6" destOrd="0" presId="urn:microsoft.com/office/officeart/2008/layout/RadialCluster"/>
    <dgm:cxn modelId="{D219A787-74F9-4176-A337-B5B2D2C11108}" type="presParOf" srcId="{75DC2853-4D89-4202-AA8B-6D9A219B375E}" destId="{65C72EC9-1E6D-4CCE-BB39-29E5D3B3189F}" srcOrd="7" destOrd="0" presId="urn:microsoft.com/office/officeart/2008/layout/RadialCluster"/>
    <dgm:cxn modelId="{23ECC8FB-EBF0-4E0D-8DA3-47682F2ECAF3}" type="presParOf" srcId="{75DC2853-4D89-4202-AA8B-6D9A219B375E}" destId="{33F8EAC8-A50F-4344-85CA-0F716811178B}" srcOrd="8" destOrd="0" presId="urn:microsoft.com/office/officeart/2008/layout/RadialCluster"/>
    <dgm:cxn modelId="{420F27A2-95A8-47FF-9847-65228D37FE26}" type="presParOf" srcId="{75DC2853-4D89-4202-AA8B-6D9A219B375E}" destId="{29AA0971-6311-43FB-BC2D-8F7A7F6974CD}" srcOrd="9" destOrd="0" presId="urn:microsoft.com/office/officeart/2008/layout/RadialCluster"/>
    <dgm:cxn modelId="{09254ADF-82DB-46B1-9932-5C7A171D99EE}" type="presParOf" srcId="{75DC2853-4D89-4202-AA8B-6D9A219B375E}" destId="{0F917864-34B3-4E04-B605-7DD628FCCC22}"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CB65F6-86D3-4F42-9815-A31AF567B4E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tr-TR"/>
        </a:p>
      </dgm:t>
    </dgm:pt>
    <dgm:pt modelId="{DEBF875C-CBA2-4F37-BD1D-1DE46E292CE5}">
      <dgm:prSet phldrT="[Metin]" custT="1"/>
      <dgm:spPr>
        <a:solidFill>
          <a:srgbClr val="00B050"/>
        </a:solidFill>
      </dgm:spPr>
      <dgm:t>
        <a:bodyPr/>
        <a:lstStyle/>
        <a:p>
          <a:pPr>
            <a:buClrTx/>
            <a:buSzTx/>
            <a:buFontTx/>
            <a:buNone/>
          </a:pPr>
          <a:r>
            <a:rPr lang="tr-TR" altLang="tr-TR" sz="1100" b="1" dirty="0">
              <a:solidFill>
                <a:schemeClr val="bg1"/>
              </a:solidFill>
            </a:rPr>
            <a:t>Yeni Kamu Yönetimi </a:t>
          </a:r>
        </a:p>
        <a:p>
          <a:pPr>
            <a:buClrTx/>
            <a:buSzTx/>
            <a:buFontTx/>
            <a:buNone/>
          </a:pPr>
          <a:r>
            <a:rPr lang="tr-TR" altLang="tr-TR" sz="1100" b="1" dirty="0">
              <a:solidFill>
                <a:schemeClr val="bg1"/>
              </a:solidFill>
            </a:rPr>
            <a:t>Anlayışında kontrol</a:t>
          </a:r>
          <a:endParaRPr lang="tr-TR" sz="1100" b="1" dirty="0">
            <a:solidFill>
              <a:schemeClr val="bg1"/>
            </a:solidFill>
          </a:endParaRPr>
        </a:p>
      </dgm:t>
    </dgm:pt>
    <dgm:pt modelId="{3F6F635E-1072-4B2C-990E-A25BC0A0917B}" type="parTrans" cxnId="{D65743D4-B5CD-4465-A455-E96540AE2A4D}">
      <dgm:prSet/>
      <dgm:spPr/>
      <dgm:t>
        <a:bodyPr/>
        <a:lstStyle/>
        <a:p>
          <a:endParaRPr lang="tr-TR" b="1">
            <a:solidFill>
              <a:schemeClr val="bg1"/>
            </a:solidFill>
          </a:endParaRPr>
        </a:p>
      </dgm:t>
    </dgm:pt>
    <dgm:pt modelId="{0CB7CEFC-8D04-4AA0-90D1-D92B34C4FFF7}" type="sibTrans" cxnId="{D65743D4-B5CD-4465-A455-E96540AE2A4D}">
      <dgm:prSet/>
      <dgm:spPr/>
      <dgm:t>
        <a:bodyPr/>
        <a:lstStyle/>
        <a:p>
          <a:endParaRPr lang="tr-TR" b="1">
            <a:solidFill>
              <a:schemeClr val="bg1"/>
            </a:solidFill>
          </a:endParaRPr>
        </a:p>
      </dgm:t>
    </dgm:pt>
    <dgm:pt modelId="{FF96529E-0462-4A42-BF19-F6AF30E94EEF}">
      <dgm:prSet phldrT="[Metin]" custT="1"/>
      <dgm:spPr/>
      <dgm:t>
        <a:bodyPr/>
        <a:lstStyle/>
        <a:p>
          <a:pPr>
            <a:buClrTx/>
            <a:buSzTx/>
            <a:buFontTx/>
            <a:buNone/>
          </a:pPr>
          <a:r>
            <a:rPr lang="tr-TR" altLang="tr-TR" sz="900" b="1" dirty="0">
              <a:solidFill>
                <a:schemeClr val="bg1"/>
              </a:solidFill>
            </a:rPr>
            <a:t>sisteme güvence</a:t>
          </a:r>
        </a:p>
        <a:p>
          <a:pPr>
            <a:buClrTx/>
            <a:buSzTx/>
            <a:buFontTx/>
            <a:buNone/>
          </a:pPr>
          <a:r>
            <a:rPr lang="tr-TR" altLang="tr-TR" sz="900" b="1" dirty="0">
              <a:solidFill>
                <a:schemeClr val="bg1"/>
              </a:solidFill>
            </a:rPr>
            <a:t>verme amaçlı</a:t>
          </a:r>
          <a:endParaRPr lang="tr-TR" sz="900" b="1" dirty="0">
            <a:solidFill>
              <a:schemeClr val="bg1"/>
            </a:solidFill>
          </a:endParaRPr>
        </a:p>
      </dgm:t>
    </dgm:pt>
    <dgm:pt modelId="{3680ECB1-976B-409A-8C3C-A8B4E5FB8026}" type="parTrans" cxnId="{CC0E25A1-F1F2-4A1F-BB61-BDB85A4BACE7}">
      <dgm:prSet/>
      <dgm:spPr/>
      <dgm:t>
        <a:bodyPr/>
        <a:lstStyle/>
        <a:p>
          <a:endParaRPr lang="tr-TR" b="1">
            <a:solidFill>
              <a:schemeClr val="bg1"/>
            </a:solidFill>
          </a:endParaRPr>
        </a:p>
      </dgm:t>
    </dgm:pt>
    <dgm:pt modelId="{CE956BAA-88FF-43A4-8550-4A4186F39B75}" type="sibTrans" cxnId="{CC0E25A1-F1F2-4A1F-BB61-BDB85A4BACE7}">
      <dgm:prSet/>
      <dgm:spPr/>
      <dgm:t>
        <a:bodyPr/>
        <a:lstStyle/>
        <a:p>
          <a:endParaRPr lang="tr-TR" b="1">
            <a:solidFill>
              <a:schemeClr val="bg1"/>
            </a:solidFill>
          </a:endParaRPr>
        </a:p>
      </dgm:t>
    </dgm:pt>
    <dgm:pt modelId="{94FE6517-FAAD-40A3-BAAB-EFC503271147}">
      <dgm:prSet phldrT="[Metin]" custT="1"/>
      <dgm:spPr/>
      <dgm:t>
        <a:bodyPr/>
        <a:lstStyle/>
        <a:p>
          <a:pPr>
            <a:buClrTx/>
            <a:buSzTx/>
            <a:buFontTx/>
            <a:buNone/>
          </a:pPr>
          <a:r>
            <a:rPr lang="tr-TR" altLang="tr-TR" sz="900" b="1" dirty="0">
              <a:solidFill>
                <a:schemeClr val="bg1"/>
              </a:solidFill>
            </a:rPr>
            <a:t>sistem odaklı</a:t>
          </a:r>
          <a:endParaRPr lang="tr-TR" sz="900" b="1" dirty="0">
            <a:solidFill>
              <a:schemeClr val="bg1"/>
            </a:solidFill>
          </a:endParaRPr>
        </a:p>
      </dgm:t>
    </dgm:pt>
    <dgm:pt modelId="{D4B3CEEC-BD7E-4A83-A4AF-89506F8C98B7}" type="parTrans" cxnId="{5AEA1566-B29A-473F-BA75-5F3BF2B71F94}">
      <dgm:prSet/>
      <dgm:spPr/>
      <dgm:t>
        <a:bodyPr/>
        <a:lstStyle/>
        <a:p>
          <a:endParaRPr lang="tr-TR" b="1">
            <a:solidFill>
              <a:schemeClr val="bg1"/>
            </a:solidFill>
          </a:endParaRPr>
        </a:p>
      </dgm:t>
    </dgm:pt>
    <dgm:pt modelId="{C952DC6B-5F10-42F9-A8D3-B7C87EEF7A14}" type="sibTrans" cxnId="{5AEA1566-B29A-473F-BA75-5F3BF2B71F94}">
      <dgm:prSet/>
      <dgm:spPr/>
      <dgm:t>
        <a:bodyPr/>
        <a:lstStyle/>
        <a:p>
          <a:endParaRPr lang="tr-TR" b="1">
            <a:solidFill>
              <a:schemeClr val="bg1"/>
            </a:solidFill>
          </a:endParaRPr>
        </a:p>
      </dgm:t>
    </dgm:pt>
    <dgm:pt modelId="{0322A697-0CB5-4A2C-99DB-82A4FB2B9421}">
      <dgm:prSet phldrT="[Metin]" custT="1"/>
      <dgm:spPr/>
      <dgm:t>
        <a:bodyPr/>
        <a:lstStyle/>
        <a:p>
          <a:pPr>
            <a:buClrTx/>
            <a:buSzTx/>
            <a:buFontTx/>
            <a:buNone/>
          </a:pPr>
          <a:r>
            <a:rPr lang="tr-TR" altLang="tr-TR" sz="900" b="1" dirty="0">
              <a:solidFill>
                <a:schemeClr val="bg1"/>
              </a:solidFill>
            </a:rPr>
            <a:t>çıktı/sonuç</a:t>
          </a:r>
        </a:p>
        <a:p>
          <a:pPr>
            <a:buClrTx/>
            <a:buSzTx/>
            <a:buFontTx/>
            <a:buNone/>
          </a:pPr>
          <a:r>
            <a:rPr lang="tr-TR" altLang="tr-TR" sz="900" b="1" dirty="0">
              <a:solidFill>
                <a:schemeClr val="bg1"/>
              </a:solidFill>
            </a:rPr>
            <a:t>odaklı</a:t>
          </a:r>
          <a:endParaRPr lang="tr-TR" sz="900" b="1" dirty="0">
            <a:solidFill>
              <a:schemeClr val="bg1"/>
            </a:solidFill>
          </a:endParaRPr>
        </a:p>
      </dgm:t>
    </dgm:pt>
    <dgm:pt modelId="{C21D56A8-1B8C-41DD-A92B-997131826B55}" type="parTrans" cxnId="{BA592ABB-65E5-490A-A622-661BD3F96156}">
      <dgm:prSet/>
      <dgm:spPr/>
      <dgm:t>
        <a:bodyPr/>
        <a:lstStyle/>
        <a:p>
          <a:endParaRPr lang="tr-TR" b="1">
            <a:solidFill>
              <a:schemeClr val="bg1"/>
            </a:solidFill>
          </a:endParaRPr>
        </a:p>
      </dgm:t>
    </dgm:pt>
    <dgm:pt modelId="{324E37C9-746D-4AC5-8D3D-688AC23667ED}" type="sibTrans" cxnId="{BA592ABB-65E5-490A-A622-661BD3F96156}">
      <dgm:prSet/>
      <dgm:spPr/>
      <dgm:t>
        <a:bodyPr/>
        <a:lstStyle/>
        <a:p>
          <a:endParaRPr lang="tr-TR" b="1">
            <a:solidFill>
              <a:schemeClr val="bg1"/>
            </a:solidFill>
          </a:endParaRPr>
        </a:p>
      </dgm:t>
    </dgm:pt>
    <dgm:pt modelId="{A5EE0077-5F05-4E53-84A7-2675D5E2C578}">
      <dgm:prSet phldrT="[Metin]" phldr="1"/>
      <dgm:spPr/>
      <dgm:t>
        <a:bodyPr/>
        <a:lstStyle/>
        <a:p>
          <a:endParaRPr lang="tr-TR" b="1">
            <a:solidFill>
              <a:schemeClr val="bg1"/>
            </a:solidFill>
          </a:endParaRPr>
        </a:p>
      </dgm:t>
    </dgm:pt>
    <dgm:pt modelId="{1394AFE1-B491-4F29-966A-14EE1BF12705}" type="parTrans" cxnId="{E535650F-E15F-4E28-9BC9-F4CE4932DD08}">
      <dgm:prSet/>
      <dgm:spPr/>
      <dgm:t>
        <a:bodyPr/>
        <a:lstStyle/>
        <a:p>
          <a:endParaRPr lang="tr-TR" b="1">
            <a:solidFill>
              <a:schemeClr val="bg1"/>
            </a:solidFill>
          </a:endParaRPr>
        </a:p>
      </dgm:t>
    </dgm:pt>
    <dgm:pt modelId="{26E1D4A5-27D3-4151-93AC-3D5AB91D798B}" type="sibTrans" cxnId="{E535650F-E15F-4E28-9BC9-F4CE4932DD08}">
      <dgm:prSet/>
      <dgm:spPr/>
      <dgm:t>
        <a:bodyPr/>
        <a:lstStyle/>
        <a:p>
          <a:endParaRPr lang="tr-TR" b="1">
            <a:solidFill>
              <a:schemeClr val="bg1"/>
            </a:solidFill>
          </a:endParaRPr>
        </a:p>
      </dgm:t>
    </dgm:pt>
    <dgm:pt modelId="{6DCB802E-DB62-4077-AA39-89C943721136}">
      <dgm:prSet phldrT="[Metin]" phldr="1"/>
      <dgm:spPr/>
      <dgm:t>
        <a:bodyPr/>
        <a:lstStyle/>
        <a:p>
          <a:endParaRPr lang="tr-TR" b="1">
            <a:solidFill>
              <a:schemeClr val="bg1"/>
            </a:solidFill>
          </a:endParaRPr>
        </a:p>
      </dgm:t>
    </dgm:pt>
    <dgm:pt modelId="{FC9C9B2D-EE9A-495C-958C-ACC7CC1E7CE8}" type="parTrans" cxnId="{4F9E8D36-CFD5-4B5D-83CF-44CE8A53D0C6}">
      <dgm:prSet/>
      <dgm:spPr/>
      <dgm:t>
        <a:bodyPr/>
        <a:lstStyle/>
        <a:p>
          <a:endParaRPr lang="tr-TR" b="1">
            <a:solidFill>
              <a:schemeClr val="bg1"/>
            </a:solidFill>
          </a:endParaRPr>
        </a:p>
      </dgm:t>
    </dgm:pt>
    <dgm:pt modelId="{E7BE3756-A51B-4354-9C3E-A23CD06CE7E7}" type="sibTrans" cxnId="{4F9E8D36-CFD5-4B5D-83CF-44CE8A53D0C6}">
      <dgm:prSet/>
      <dgm:spPr/>
      <dgm:t>
        <a:bodyPr/>
        <a:lstStyle/>
        <a:p>
          <a:endParaRPr lang="tr-TR" b="1">
            <a:solidFill>
              <a:schemeClr val="bg1"/>
            </a:solidFill>
          </a:endParaRPr>
        </a:p>
      </dgm:t>
    </dgm:pt>
    <dgm:pt modelId="{C1A061FA-E9C8-43A4-AF47-BF5B1493729D}">
      <dgm:prSet custT="1"/>
      <dgm:spPr/>
      <dgm:t>
        <a:bodyPr/>
        <a:lstStyle/>
        <a:p>
          <a:r>
            <a:rPr lang="tr-TR" altLang="tr-TR" sz="900" b="1" dirty="0">
              <a:solidFill>
                <a:schemeClr val="bg1"/>
              </a:solidFill>
            </a:rPr>
            <a:t>önleyici</a:t>
          </a:r>
        </a:p>
        <a:p>
          <a:pPr>
            <a:buClrTx/>
            <a:buSzTx/>
            <a:buFontTx/>
            <a:buNone/>
          </a:pPr>
          <a:r>
            <a:rPr lang="tr-TR" altLang="tr-TR" sz="900" b="1" dirty="0">
              <a:solidFill>
                <a:schemeClr val="bg1"/>
              </a:solidFill>
            </a:rPr>
            <a:t>-</a:t>
          </a:r>
          <a:r>
            <a:rPr lang="tr-TR" altLang="tr-TR" sz="900" b="1" dirty="0" err="1">
              <a:solidFill>
                <a:schemeClr val="bg1"/>
              </a:solidFill>
            </a:rPr>
            <a:t>ex-ante</a:t>
          </a:r>
          <a:r>
            <a:rPr lang="tr-TR" altLang="tr-TR" sz="900" b="1" dirty="0">
              <a:solidFill>
                <a:schemeClr val="bg1"/>
              </a:solidFill>
            </a:rPr>
            <a:t>-</a:t>
          </a:r>
        </a:p>
      </dgm:t>
    </dgm:pt>
    <dgm:pt modelId="{DE2E9377-D153-4A1C-B407-D1A23EDBD7AF}" type="parTrans" cxnId="{5272B4D6-FB4B-481A-9D0A-A31FDE9A21AC}">
      <dgm:prSet/>
      <dgm:spPr/>
      <dgm:t>
        <a:bodyPr/>
        <a:lstStyle/>
        <a:p>
          <a:endParaRPr lang="tr-TR" b="1">
            <a:solidFill>
              <a:schemeClr val="bg1"/>
            </a:solidFill>
          </a:endParaRPr>
        </a:p>
      </dgm:t>
    </dgm:pt>
    <dgm:pt modelId="{3C298370-0A82-4B43-8A61-F2CE63D6351C}" type="sibTrans" cxnId="{5272B4D6-FB4B-481A-9D0A-A31FDE9A21AC}">
      <dgm:prSet/>
      <dgm:spPr/>
      <dgm:t>
        <a:bodyPr/>
        <a:lstStyle/>
        <a:p>
          <a:endParaRPr lang="tr-TR" b="1">
            <a:solidFill>
              <a:schemeClr val="bg1"/>
            </a:solidFill>
          </a:endParaRPr>
        </a:p>
      </dgm:t>
    </dgm:pt>
    <dgm:pt modelId="{7DB269BB-1304-4CBD-BE1C-70509A485FA7}">
      <dgm:prSet custT="1"/>
      <dgm:spPr/>
      <dgm:t>
        <a:bodyPr/>
        <a:lstStyle/>
        <a:p>
          <a:r>
            <a:rPr lang="tr-TR" altLang="tr-TR" sz="900" b="1" dirty="0">
              <a:solidFill>
                <a:schemeClr val="bg1"/>
              </a:solidFill>
            </a:rPr>
            <a:t>idarenin </a:t>
          </a:r>
        </a:p>
        <a:p>
          <a:pPr>
            <a:buClrTx/>
            <a:buSzTx/>
            <a:buFontTx/>
            <a:buNone/>
          </a:pPr>
          <a:r>
            <a:rPr lang="tr-TR" altLang="tr-TR" sz="900" b="1" dirty="0">
              <a:solidFill>
                <a:schemeClr val="bg1"/>
              </a:solidFill>
            </a:rPr>
            <a:t>sorumluluğunda</a:t>
          </a:r>
        </a:p>
      </dgm:t>
    </dgm:pt>
    <dgm:pt modelId="{E316D944-24E8-4B3F-B899-35E35C54E3FF}" type="parTrans" cxnId="{759586B3-4497-4B9C-B171-4AB5D517EE1A}">
      <dgm:prSet/>
      <dgm:spPr/>
      <dgm:t>
        <a:bodyPr/>
        <a:lstStyle/>
        <a:p>
          <a:endParaRPr lang="tr-TR" b="1">
            <a:solidFill>
              <a:schemeClr val="bg1"/>
            </a:solidFill>
          </a:endParaRPr>
        </a:p>
      </dgm:t>
    </dgm:pt>
    <dgm:pt modelId="{7038335F-4CD7-4237-B6C4-F59962AAB9D3}" type="sibTrans" cxnId="{759586B3-4497-4B9C-B171-4AB5D517EE1A}">
      <dgm:prSet/>
      <dgm:spPr/>
      <dgm:t>
        <a:bodyPr/>
        <a:lstStyle/>
        <a:p>
          <a:endParaRPr lang="tr-TR" b="1">
            <a:solidFill>
              <a:schemeClr val="bg1"/>
            </a:solidFill>
          </a:endParaRPr>
        </a:p>
      </dgm:t>
    </dgm:pt>
    <dgm:pt modelId="{B6478309-15C5-4B36-A7B5-26EE39F0CADB}" type="pres">
      <dgm:prSet presAssocID="{8CCB65F6-86D3-4F42-9815-A31AF567B4E5}" presName="Name0" presStyleCnt="0">
        <dgm:presLayoutVars>
          <dgm:chMax val="1"/>
          <dgm:chPref val="1"/>
          <dgm:dir/>
          <dgm:animOne val="branch"/>
          <dgm:animLvl val="lvl"/>
        </dgm:presLayoutVars>
      </dgm:prSet>
      <dgm:spPr/>
      <dgm:t>
        <a:bodyPr/>
        <a:lstStyle/>
        <a:p>
          <a:endParaRPr lang="tr-TR"/>
        </a:p>
      </dgm:t>
    </dgm:pt>
    <dgm:pt modelId="{75DC2853-4D89-4202-AA8B-6D9A219B375E}" type="pres">
      <dgm:prSet presAssocID="{DEBF875C-CBA2-4F37-BD1D-1DE46E292CE5}" presName="singleCycle" presStyleCnt="0"/>
      <dgm:spPr/>
    </dgm:pt>
    <dgm:pt modelId="{B558620D-BD1B-4E18-87BF-B4733BC6B832}" type="pres">
      <dgm:prSet presAssocID="{DEBF875C-CBA2-4F37-BD1D-1DE46E292CE5}" presName="singleCenter" presStyleLbl="node1" presStyleIdx="0" presStyleCnt="6">
        <dgm:presLayoutVars>
          <dgm:chMax val="7"/>
          <dgm:chPref val="7"/>
        </dgm:presLayoutVars>
      </dgm:prSet>
      <dgm:spPr/>
      <dgm:t>
        <a:bodyPr/>
        <a:lstStyle/>
        <a:p>
          <a:endParaRPr lang="tr-TR"/>
        </a:p>
      </dgm:t>
    </dgm:pt>
    <dgm:pt modelId="{0672DDEF-EDA8-419D-86FB-82DB3F94CCAF}" type="pres">
      <dgm:prSet presAssocID="{3680ECB1-976B-409A-8C3C-A8B4E5FB8026}" presName="Name56" presStyleLbl="parChTrans1D2" presStyleIdx="0" presStyleCnt="5"/>
      <dgm:spPr/>
      <dgm:t>
        <a:bodyPr/>
        <a:lstStyle/>
        <a:p>
          <a:endParaRPr lang="tr-TR"/>
        </a:p>
      </dgm:t>
    </dgm:pt>
    <dgm:pt modelId="{14FEC2A5-BC4B-4C52-A91A-17EC75BEC3AF}" type="pres">
      <dgm:prSet presAssocID="{FF96529E-0462-4A42-BF19-F6AF30E94EEF}" presName="text0" presStyleLbl="node1" presStyleIdx="1" presStyleCnt="6">
        <dgm:presLayoutVars>
          <dgm:bulletEnabled val="1"/>
        </dgm:presLayoutVars>
      </dgm:prSet>
      <dgm:spPr/>
      <dgm:t>
        <a:bodyPr/>
        <a:lstStyle/>
        <a:p>
          <a:endParaRPr lang="tr-TR"/>
        </a:p>
      </dgm:t>
    </dgm:pt>
    <dgm:pt modelId="{2F68E70D-2037-47E7-9475-40E8262239F6}" type="pres">
      <dgm:prSet presAssocID="{D4B3CEEC-BD7E-4A83-A4AF-89506F8C98B7}" presName="Name56" presStyleLbl="parChTrans1D2" presStyleIdx="1" presStyleCnt="5"/>
      <dgm:spPr/>
      <dgm:t>
        <a:bodyPr/>
        <a:lstStyle/>
        <a:p>
          <a:endParaRPr lang="tr-TR"/>
        </a:p>
      </dgm:t>
    </dgm:pt>
    <dgm:pt modelId="{01AC2C62-5B19-4989-9085-AB6455008E34}" type="pres">
      <dgm:prSet presAssocID="{94FE6517-FAAD-40A3-BAAB-EFC503271147}" presName="text0" presStyleLbl="node1" presStyleIdx="2" presStyleCnt="6">
        <dgm:presLayoutVars>
          <dgm:bulletEnabled val="1"/>
        </dgm:presLayoutVars>
      </dgm:prSet>
      <dgm:spPr/>
      <dgm:t>
        <a:bodyPr/>
        <a:lstStyle/>
        <a:p>
          <a:endParaRPr lang="tr-TR"/>
        </a:p>
      </dgm:t>
    </dgm:pt>
    <dgm:pt modelId="{6B78BEFF-A3E4-41EC-94C9-F04D7A2C29D9}" type="pres">
      <dgm:prSet presAssocID="{C21D56A8-1B8C-41DD-A92B-997131826B55}" presName="Name56" presStyleLbl="parChTrans1D2" presStyleIdx="2" presStyleCnt="5"/>
      <dgm:spPr/>
      <dgm:t>
        <a:bodyPr/>
        <a:lstStyle/>
        <a:p>
          <a:endParaRPr lang="tr-TR"/>
        </a:p>
      </dgm:t>
    </dgm:pt>
    <dgm:pt modelId="{E5AE359F-B45D-45E9-827F-86F3AA894FF1}" type="pres">
      <dgm:prSet presAssocID="{0322A697-0CB5-4A2C-99DB-82A4FB2B9421}" presName="text0" presStyleLbl="node1" presStyleIdx="3" presStyleCnt="6">
        <dgm:presLayoutVars>
          <dgm:bulletEnabled val="1"/>
        </dgm:presLayoutVars>
      </dgm:prSet>
      <dgm:spPr/>
      <dgm:t>
        <a:bodyPr/>
        <a:lstStyle/>
        <a:p>
          <a:endParaRPr lang="tr-TR"/>
        </a:p>
      </dgm:t>
    </dgm:pt>
    <dgm:pt modelId="{65C72EC9-1E6D-4CCE-BB39-29E5D3B3189F}" type="pres">
      <dgm:prSet presAssocID="{DE2E9377-D153-4A1C-B407-D1A23EDBD7AF}" presName="Name56" presStyleLbl="parChTrans1D2" presStyleIdx="3" presStyleCnt="5"/>
      <dgm:spPr/>
      <dgm:t>
        <a:bodyPr/>
        <a:lstStyle/>
        <a:p>
          <a:endParaRPr lang="tr-TR"/>
        </a:p>
      </dgm:t>
    </dgm:pt>
    <dgm:pt modelId="{33F8EAC8-A50F-4344-85CA-0F716811178B}" type="pres">
      <dgm:prSet presAssocID="{C1A061FA-E9C8-43A4-AF47-BF5B1493729D}" presName="text0" presStyleLbl="node1" presStyleIdx="4" presStyleCnt="6">
        <dgm:presLayoutVars>
          <dgm:bulletEnabled val="1"/>
        </dgm:presLayoutVars>
      </dgm:prSet>
      <dgm:spPr/>
      <dgm:t>
        <a:bodyPr/>
        <a:lstStyle/>
        <a:p>
          <a:endParaRPr lang="tr-TR"/>
        </a:p>
      </dgm:t>
    </dgm:pt>
    <dgm:pt modelId="{29AA0971-6311-43FB-BC2D-8F7A7F6974CD}" type="pres">
      <dgm:prSet presAssocID="{E316D944-24E8-4B3F-B899-35E35C54E3FF}" presName="Name56" presStyleLbl="parChTrans1D2" presStyleIdx="4" presStyleCnt="5"/>
      <dgm:spPr/>
      <dgm:t>
        <a:bodyPr/>
        <a:lstStyle/>
        <a:p>
          <a:endParaRPr lang="tr-TR"/>
        </a:p>
      </dgm:t>
    </dgm:pt>
    <dgm:pt modelId="{0F917864-34B3-4E04-B605-7DD628FCCC22}" type="pres">
      <dgm:prSet presAssocID="{7DB269BB-1304-4CBD-BE1C-70509A485FA7}" presName="text0" presStyleLbl="node1" presStyleIdx="5" presStyleCnt="6">
        <dgm:presLayoutVars>
          <dgm:bulletEnabled val="1"/>
        </dgm:presLayoutVars>
      </dgm:prSet>
      <dgm:spPr/>
      <dgm:t>
        <a:bodyPr/>
        <a:lstStyle/>
        <a:p>
          <a:endParaRPr lang="tr-TR"/>
        </a:p>
      </dgm:t>
    </dgm:pt>
  </dgm:ptLst>
  <dgm:cxnLst>
    <dgm:cxn modelId="{759586B3-4497-4B9C-B171-4AB5D517EE1A}" srcId="{DEBF875C-CBA2-4F37-BD1D-1DE46E292CE5}" destId="{7DB269BB-1304-4CBD-BE1C-70509A485FA7}" srcOrd="4" destOrd="0" parTransId="{E316D944-24E8-4B3F-B899-35E35C54E3FF}" sibTransId="{7038335F-4CD7-4237-B6C4-F59962AAB9D3}"/>
    <dgm:cxn modelId="{BA592ABB-65E5-490A-A622-661BD3F96156}" srcId="{DEBF875C-CBA2-4F37-BD1D-1DE46E292CE5}" destId="{0322A697-0CB5-4A2C-99DB-82A4FB2B9421}" srcOrd="2" destOrd="0" parTransId="{C21D56A8-1B8C-41DD-A92B-997131826B55}" sibTransId="{324E37C9-746D-4AC5-8D3D-688AC23667ED}"/>
    <dgm:cxn modelId="{D65743D4-B5CD-4465-A455-E96540AE2A4D}" srcId="{8CCB65F6-86D3-4F42-9815-A31AF567B4E5}" destId="{DEBF875C-CBA2-4F37-BD1D-1DE46E292CE5}" srcOrd="0" destOrd="0" parTransId="{3F6F635E-1072-4B2C-990E-A25BC0A0917B}" sibTransId="{0CB7CEFC-8D04-4AA0-90D1-D92B34C4FFF7}"/>
    <dgm:cxn modelId="{C40156F3-6E47-4B09-A72E-B5D3A5C419B4}" type="presOf" srcId="{DEBF875C-CBA2-4F37-BD1D-1DE46E292CE5}" destId="{B558620D-BD1B-4E18-87BF-B4733BC6B832}" srcOrd="0" destOrd="0" presId="urn:microsoft.com/office/officeart/2008/layout/RadialCluster"/>
    <dgm:cxn modelId="{905EED67-EC05-408B-BF3B-1343443F9C9B}" type="presOf" srcId="{0322A697-0CB5-4A2C-99DB-82A4FB2B9421}" destId="{E5AE359F-B45D-45E9-827F-86F3AA894FF1}" srcOrd="0" destOrd="0" presId="urn:microsoft.com/office/officeart/2008/layout/RadialCluster"/>
    <dgm:cxn modelId="{C03666CD-95C0-433E-A8AB-27379106581F}" type="presOf" srcId="{FF96529E-0462-4A42-BF19-F6AF30E94EEF}" destId="{14FEC2A5-BC4B-4C52-A91A-17EC75BEC3AF}" srcOrd="0" destOrd="0" presId="urn:microsoft.com/office/officeart/2008/layout/RadialCluster"/>
    <dgm:cxn modelId="{505CF457-EAD2-4FAF-96D9-E37C6A810F80}" type="presOf" srcId="{E316D944-24E8-4B3F-B899-35E35C54E3FF}" destId="{29AA0971-6311-43FB-BC2D-8F7A7F6974CD}" srcOrd="0" destOrd="0" presId="urn:microsoft.com/office/officeart/2008/layout/RadialCluster"/>
    <dgm:cxn modelId="{9D860C1D-036C-41DD-B8FE-DB1DAF446F0F}" type="presOf" srcId="{3680ECB1-976B-409A-8C3C-A8B4E5FB8026}" destId="{0672DDEF-EDA8-419D-86FB-82DB3F94CCAF}" srcOrd="0" destOrd="0" presId="urn:microsoft.com/office/officeart/2008/layout/RadialCluster"/>
    <dgm:cxn modelId="{CC0E25A1-F1F2-4A1F-BB61-BDB85A4BACE7}" srcId="{DEBF875C-CBA2-4F37-BD1D-1DE46E292CE5}" destId="{FF96529E-0462-4A42-BF19-F6AF30E94EEF}" srcOrd="0" destOrd="0" parTransId="{3680ECB1-976B-409A-8C3C-A8B4E5FB8026}" sibTransId="{CE956BAA-88FF-43A4-8550-4A4186F39B75}"/>
    <dgm:cxn modelId="{E73F64B3-00FA-4A90-B3B9-2DD28BB98872}" type="presOf" srcId="{C1A061FA-E9C8-43A4-AF47-BF5B1493729D}" destId="{33F8EAC8-A50F-4344-85CA-0F716811178B}" srcOrd="0" destOrd="0" presId="urn:microsoft.com/office/officeart/2008/layout/RadialCluster"/>
    <dgm:cxn modelId="{93F596D5-664C-4BA6-8835-CFD9C62988CF}" type="presOf" srcId="{DE2E9377-D153-4A1C-B407-D1A23EDBD7AF}" destId="{65C72EC9-1E6D-4CCE-BB39-29E5D3B3189F}" srcOrd="0" destOrd="0" presId="urn:microsoft.com/office/officeart/2008/layout/RadialCluster"/>
    <dgm:cxn modelId="{5AEA1566-B29A-473F-BA75-5F3BF2B71F94}" srcId="{DEBF875C-CBA2-4F37-BD1D-1DE46E292CE5}" destId="{94FE6517-FAAD-40A3-BAAB-EFC503271147}" srcOrd="1" destOrd="0" parTransId="{D4B3CEEC-BD7E-4A83-A4AF-89506F8C98B7}" sibTransId="{C952DC6B-5F10-42F9-A8D3-B7C87EEF7A14}"/>
    <dgm:cxn modelId="{9BA39C43-A691-488F-B34F-15E56F6731AE}" type="presOf" srcId="{94FE6517-FAAD-40A3-BAAB-EFC503271147}" destId="{01AC2C62-5B19-4989-9085-AB6455008E34}" srcOrd="0" destOrd="0" presId="urn:microsoft.com/office/officeart/2008/layout/RadialCluster"/>
    <dgm:cxn modelId="{5E47B2F9-7743-48FD-9619-C0FB0D7E961C}" type="presOf" srcId="{C21D56A8-1B8C-41DD-A92B-997131826B55}" destId="{6B78BEFF-A3E4-41EC-94C9-F04D7A2C29D9}" srcOrd="0" destOrd="0" presId="urn:microsoft.com/office/officeart/2008/layout/RadialCluster"/>
    <dgm:cxn modelId="{4F9E8D36-CFD5-4B5D-83CF-44CE8A53D0C6}" srcId="{8CCB65F6-86D3-4F42-9815-A31AF567B4E5}" destId="{6DCB802E-DB62-4077-AA39-89C943721136}" srcOrd="2" destOrd="0" parTransId="{FC9C9B2D-EE9A-495C-958C-ACC7CC1E7CE8}" sibTransId="{E7BE3756-A51B-4354-9C3E-A23CD06CE7E7}"/>
    <dgm:cxn modelId="{E9618813-180C-4774-B7C5-DBE554C1046A}" type="presOf" srcId="{8CCB65F6-86D3-4F42-9815-A31AF567B4E5}" destId="{B6478309-15C5-4B36-A7B5-26EE39F0CADB}" srcOrd="0" destOrd="0" presId="urn:microsoft.com/office/officeart/2008/layout/RadialCluster"/>
    <dgm:cxn modelId="{A355148E-0139-4AB0-9AEC-A66B7AFD90D6}" type="presOf" srcId="{7DB269BB-1304-4CBD-BE1C-70509A485FA7}" destId="{0F917864-34B3-4E04-B605-7DD628FCCC22}" srcOrd="0" destOrd="0" presId="urn:microsoft.com/office/officeart/2008/layout/RadialCluster"/>
    <dgm:cxn modelId="{5272B4D6-FB4B-481A-9D0A-A31FDE9A21AC}" srcId="{DEBF875C-CBA2-4F37-BD1D-1DE46E292CE5}" destId="{C1A061FA-E9C8-43A4-AF47-BF5B1493729D}" srcOrd="3" destOrd="0" parTransId="{DE2E9377-D153-4A1C-B407-D1A23EDBD7AF}" sibTransId="{3C298370-0A82-4B43-8A61-F2CE63D6351C}"/>
    <dgm:cxn modelId="{BDBD44F6-C9BD-43C9-91C7-BF5DE1B75C97}" type="presOf" srcId="{D4B3CEEC-BD7E-4A83-A4AF-89506F8C98B7}" destId="{2F68E70D-2037-47E7-9475-40E8262239F6}" srcOrd="0" destOrd="0" presId="urn:microsoft.com/office/officeart/2008/layout/RadialCluster"/>
    <dgm:cxn modelId="{E535650F-E15F-4E28-9BC9-F4CE4932DD08}" srcId="{8CCB65F6-86D3-4F42-9815-A31AF567B4E5}" destId="{A5EE0077-5F05-4E53-84A7-2675D5E2C578}" srcOrd="1" destOrd="0" parTransId="{1394AFE1-B491-4F29-966A-14EE1BF12705}" sibTransId="{26E1D4A5-27D3-4151-93AC-3D5AB91D798B}"/>
    <dgm:cxn modelId="{9D502503-9776-4B3E-8D0A-803FBEA2138C}" type="presParOf" srcId="{B6478309-15C5-4B36-A7B5-26EE39F0CADB}" destId="{75DC2853-4D89-4202-AA8B-6D9A219B375E}" srcOrd="0" destOrd="0" presId="urn:microsoft.com/office/officeart/2008/layout/RadialCluster"/>
    <dgm:cxn modelId="{3BC8D692-7441-41C3-9776-7AB5585A6D4A}" type="presParOf" srcId="{75DC2853-4D89-4202-AA8B-6D9A219B375E}" destId="{B558620D-BD1B-4E18-87BF-B4733BC6B832}" srcOrd="0" destOrd="0" presId="urn:microsoft.com/office/officeart/2008/layout/RadialCluster"/>
    <dgm:cxn modelId="{E96756D1-560A-4BCF-9016-212F38AE608C}" type="presParOf" srcId="{75DC2853-4D89-4202-AA8B-6D9A219B375E}" destId="{0672DDEF-EDA8-419D-86FB-82DB3F94CCAF}" srcOrd="1" destOrd="0" presId="urn:microsoft.com/office/officeart/2008/layout/RadialCluster"/>
    <dgm:cxn modelId="{253836C1-DF68-4F56-95DB-D1B06D670BAB}" type="presParOf" srcId="{75DC2853-4D89-4202-AA8B-6D9A219B375E}" destId="{14FEC2A5-BC4B-4C52-A91A-17EC75BEC3AF}" srcOrd="2" destOrd="0" presId="urn:microsoft.com/office/officeart/2008/layout/RadialCluster"/>
    <dgm:cxn modelId="{8C65C44C-B477-4629-A972-91BD0F674215}" type="presParOf" srcId="{75DC2853-4D89-4202-AA8B-6D9A219B375E}" destId="{2F68E70D-2037-47E7-9475-40E8262239F6}" srcOrd="3" destOrd="0" presId="urn:microsoft.com/office/officeart/2008/layout/RadialCluster"/>
    <dgm:cxn modelId="{4A3951B1-D662-4977-8FC3-0729DAE55D6D}" type="presParOf" srcId="{75DC2853-4D89-4202-AA8B-6D9A219B375E}" destId="{01AC2C62-5B19-4989-9085-AB6455008E34}" srcOrd="4" destOrd="0" presId="urn:microsoft.com/office/officeart/2008/layout/RadialCluster"/>
    <dgm:cxn modelId="{9A8DE1F6-7273-45C8-AB55-7410D16D1D05}" type="presParOf" srcId="{75DC2853-4D89-4202-AA8B-6D9A219B375E}" destId="{6B78BEFF-A3E4-41EC-94C9-F04D7A2C29D9}" srcOrd="5" destOrd="0" presId="urn:microsoft.com/office/officeart/2008/layout/RadialCluster"/>
    <dgm:cxn modelId="{EFB2A1C9-02D0-4572-8430-FFD7858B3AC7}" type="presParOf" srcId="{75DC2853-4D89-4202-AA8B-6D9A219B375E}" destId="{E5AE359F-B45D-45E9-827F-86F3AA894FF1}" srcOrd="6" destOrd="0" presId="urn:microsoft.com/office/officeart/2008/layout/RadialCluster"/>
    <dgm:cxn modelId="{D219A787-74F9-4176-A337-B5B2D2C11108}" type="presParOf" srcId="{75DC2853-4D89-4202-AA8B-6D9A219B375E}" destId="{65C72EC9-1E6D-4CCE-BB39-29E5D3B3189F}" srcOrd="7" destOrd="0" presId="urn:microsoft.com/office/officeart/2008/layout/RadialCluster"/>
    <dgm:cxn modelId="{23ECC8FB-EBF0-4E0D-8DA3-47682F2ECAF3}" type="presParOf" srcId="{75DC2853-4D89-4202-AA8B-6D9A219B375E}" destId="{33F8EAC8-A50F-4344-85CA-0F716811178B}" srcOrd="8" destOrd="0" presId="urn:microsoft.com/office/officeart/2008/layout/RadialCluster"/>
    <dgm:cxn modelId="{420F27A2-95A8-47FF-9847-65228D37FE26}" type="presParOf" srcId="{75DC2853-4D89-4202-AA8B-6D9A219B375E}" destId="{29AA0971-6311-43FB-BC2D-8F7A7F6974CD}" srcOrd="9" destOrd="0" presId="urn:microsoft.com/office/officeart/2008/layout/RadialCluster"/>
    <dgm:cxn modelId="{09254ADF-82DB-46B1-9932-5C7A171D99EE}" type="presParOf" srcId="{75DC2853-4D89-4202-AA8B-6D9A219B375E}" destId="{0F917864-34B3-4E04-B605-7DD628FCCC22}" srcOrd="10"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8AFCF-14A6-484D-B8A5-FF5F73E6EDCE}" type="datetimeFigureOut">
              <a:rPr lang="tr-TR" smtClean="0"/>
              <a:t>8.07.2021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1FB57-F9F1-4D9F-87AA-9F9CE6D8CB1B}" type="slidenum">
              <a:rPr lang="tr-TR" smtClean="0"/>
              <a:t>‹#›</a:t>
            </a:fld>
            <a:endParaRPr lang="tr-TR"/>
          </a:p>
        </p:txBody>
      </p:sp>
    </p:spTree>
    <p:extLst>
      <p:ext uri="{BB962C8B-B14F-4D97-AF65-F5344CB8AC3E}">
        <p14:creationId xmlns:p14="http://schemas.microsoft.com/office/powerpoint/2010/main" val="351041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6B1FB57-F9F1-4D9F-87AA-9F9CE6D8CB1B}" type="slidenum">
              <a:rPr lang="tr-TR" smtClean="0"/>
              <a:t>4</a:t>
            </a:fld>
            <a:endParaRPr lang="tr-TR"/>
          </a:p>
        </p:txBody>
      </p:sp>
    </p:spTree>
    <p:extLst>
      <p:ext uri="{BB962C8B-B14F-4D97-AF65-F5344CB8AC3E}">
        <p14:creationId xmlns:p14="http://schemas.microsoft.com/office/powerpoint/2010/main" val="16517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B1FB57-F9F1-4D9F-87AA-9F9CE6D8CB1B}" type="slidenum">
              <a:rPr lang="tr-TR" smtClean="0"/>
              <a:t>16</a:t>
            </a:fld>
            <a:endParaRPr lang="tr-TR"/>
          </a:p>
        </p:txBody>
      </p:sp>
    </p:spTree>
    <p:extLst>
      <p:ext uri="{BB962C8B-B14F-4D97-AF65-F5344CB8AC3E}">
        <p14:creationId xmlns:p14="http://schemas.microsoft.com/office/powerpoint/2010/main" val="17264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B1FB57-F9F1-4D9F-87AA-9F9CE6D8CB1B}" type="slidenum">
              <a:rPr lang="tr-TR" smtClean="0"/>
              <a:t>26</a:t>
            </a:fld>
            <a:endParaRPr lang="tr-TR"/>
          </a:p>
        </p:txBody>
      </p:sp>
    </p:spTree>
    <p:extLst>
      <p:ext uri="{BB962C8B-B14F-4D97-AF65-F5344CB8AC3E}">
        <p14:creationId xmlns:p14="http://schemas.microsoft.com/office/powerpoint/2010/main" val="255761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5347C90-ABA7-42BB-B6AA-407EBDA8C08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2959BE76-D26E-475D-8956-B887FB82C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5CF026D7-07A2-4381-9FDB-E79D035E868C}"/>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5" name="Alt Bilgi Yer Tutucusu 4">
            <a:extLst>
              <a:ext uri="{FF2B5EF4-FFF2-40B4-BE49-F238E27FC236}">
                <a16:creationId xmlns="" xmlns:a16="http://schemas.microsoft.com/office/drawing/2014/main" id="{26507156-41E3-4373-95F2-A7318C7CA6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8313EA83-C73E-48F8-A92C-B0189854FE29}"/>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1325096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3E28F14-B518-4D7C-B8B0-19B41337322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5A7EC65D-B768-44EE-A2C7-C26EDB729FB0}"/>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1A18E813-7D27-4045-B4C6-7B5EB9595641}"/>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5" name="Alt Bilgi Yer Tutucusu 4">
            <a:extLst>
              <a:ext uri="{FF2B5EF4-FFF2-40B4-BE49-F238E27FC236}">
                <a16:creationId xmlns="" xmlns:a16="http://schemas.microsoft.com/office/drawing/2014/main" id="{761E86A9-1B32-48D2-BDF9-372860498B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B3A68805-50B0-4A2B-9E4C-41D0C496A030}"/>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715973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7139A3FE-C75F-471D-B32F-FC2D7BD3AD4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406F7458-413D-4621-8846-1C1634BC35FC}"/>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8D022B30-FE41-40CD-8BC4-B1FC9A271A39}"/>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5" name="Alt Bilgi Yer Tutucusu 4">
            <a:extLst>
              <a:ext uri="{FF2B5EF4-FFF2-40B4-BE49-F238E27FC236}">
                <a16:creationId xmlns="" xmlns:a16="http://schemas.microsoft.com/office/drawing/2014/main" id="{B7E10D13-B331-49C1-B7DB-D6F058E934C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35D99CA9-5E4A-42CC-8182-283F1B070E73}"/>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5370045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F41AAC5-9689-1844-94F8-374E25585964}"/>
              </a:ext>
            </a:extLst>
          </p:cNvPr>
          <p:cNvSpPr>
            <a:spLocks noGrp="1"/>
          </p:cNvSpPr>
          <p:nvPr>
            <p:ph type="title"/>
          </p:nvPr>
        </p:nvSpPr>
        <p:spPr/>
        <p:txBody>
          <a:bodyPr/>
          <a:lstStyle/>
          <a:p>
            <a:r>
              <a:rPr lang="tr-TR"/>
              <a:t>Asıl başlık stilini düzenlemek için tıklayın</a:t>
            </a:r>
          </a:p>
        </p:txBody>
      </p:sp>
      <p:sp>
        <p:nvSpPr>
          <p:cNvPr id="3" name="Slayt Numarası Yer Tutucusu 2">
            <a:extLst>
              <a:ext uri="{FF2B5EF4-FFF2-40B4-BE49-F238E27FC236}">
                <a16:creationId xmlns="" xmlns:a16="http://schemas.microsoft.com/office/drawing/2014/main" id="{040926A1-2049-B94E-AB2D-A5A3F5949F62}"/>
              </a:ext>
            </a:extLst>
          </p:cNvPr>
          <p:cNvSpPr>
            <a:spLocks noGrp="1"/>
          </p:cNvSpPr>
          <p:nvPr>
            <p:ph type="sldNum" sz="quarter" idx="10"/>
          </p:nvPr>
        </p:nvSpPr>
        <p:spPr>
          <a:xfrm>
            <a:off x="8610600" y="6356351"/>
            <a:ext cx="2743200" cy="365125"/>
          </a:xfrm>
          <a:prstGeom prst="rect">
            <a:avLst/>
          </a:prstGeom>
        </p:spPr>
        <p:txBody>
          <a:bodyPr/>
          <a:lstStyle/>
          <a:p>
            <a:fld id="{355FEEFD-3B84-5E40-B880-6D259D79DEE1}" type="slidenum">
              <a:rPr lang="tr-TR" smtClean="0"/>
              <a:pPr/>
              <a:t>‹#›</a:t>
            </a:fld>
            <a:r>
              <a:rPr lang="tr-TR" dirty="0" smtClean="0"/>
              <a:t>/31</a:t>
            </a:r>
            <a:endParaRPr lang="tr-TR" dirty="0"/>
          </a:p>
        </p:txBody>
      </p:sp>
    </p:spTree>
    <p:extLst>
      <p:ext uri="{BB962C8B-B14F-4D97-AF65-F5344CB8AC3E}">
        <p14:creationId xmlns:p14="http://schemas.microsoft.com/office/powerpoint/2010/main" val="101439328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C4041091-F0E1-4788-8B47-56880CB8A088}" type="datetimeFigureOut">
              <a:rPr lang="tr-TR" smtClean="0"/>
              <a:t>8.07.2021</a:t>
            </a:fld>
            <a:endParaRPr lang="tr-TR"/>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FAC15C9-8437-4F3E-BFDD-E027BC1A049F}" type="slidenum">
              <a:rPr lang="tr-TR" smtClean="0"/>
              <a:t>‹#›</a:t>
            </a:fld>
            <a:endParaRPr lang="tr-TR"/>
          </a:p>
        </p:txBody>
      </p:sp>
    </p:spTree>
    <p:extLst>
      <p:ext uri="{BB962C8B-B14F-4D97-AF65-F5344CB8AC3E}">
        <p14:creationId xmlns:p14="http://schemas.microsoft.com/office/powerpoint/2010/main" val="4599498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8778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tr-TR" dirty="0"/>
              <a:t>Asıl başlık stili için tıklatın</a:t>
            </a:r>
            <a:endParaRPr lang="en-US" dirty="0"/>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4041091-F0E1-4788-8B47-56880CB8A088}" type="datetimeFigureOut">
              <a:rPr lang="tr-TR" smtClean="0"/>
              <a:t>8.07.2021</a:t>
            </a:fld>
            <a:endParaRPr lang="tr-TR"/>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FAC15C9-8437-4F3E-BFDD-E027BC1A049F}" type="slidenum">
              <a:rPr lang="tr-TR" smtClean="0"/>
              <a:t>‹#›</a:t>
            </a:fld>
            <a:endParaRPr lang="tr-TR"/>
          </a:p>
        </p:txBody>
      </p:sp>
    </p:spTree>
    <p:extLst>
      <p:ext uri="{BB962C8B-B14F-4D97-AF65-F5344CB8AC3E}">
        <p14:creationId xmlns:p14="http://schemas.microsoft.com/office/powerpoint/2010/main" val="409918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93A785D-BC26-425E-B8EE-21A7BBCBAE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8A6DA984-8895-4BD8-9C97-61C3386C5B12}"/>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73AEC642-CE91-4F66-9F77-FBE6067C0E8B}"/>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5" name="Alt Bilgi Yer Tutucusu 4">
            <a:extLst>
              <a:ext uri="{FF2B5EF4-FFF2-40B4-BE49-F238E27FC236}">
                <a16:creationId xmlns="" xmlns:a16="http://schemas.microsoft.com/office/drawing/2014/main" id="{76701090-8116-42E0-BA96-370FDC15F5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1E044E3-DFB4-4020-834B-78015C248A2F}"/>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715379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11F469A-10B1-4AA3-BA9C-76D704803FD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69704D28-7B32-418C-8D23-499B81235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 xmlns:a16="http://schemas.microsoft.com/office/drawing/2014/main" id="{5180B576-97A1-4AC5-BAB8-946EE71AA0E6}"/>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5" name="Alt Bilgi Yer Tutucusu 4">
            <a:extLst>
              <a:ext uri="{FF2B5EF4-FFF2-40B4-BE49-F238E27FC236}">
                <a16:creationId xmlns="" xmlns:a16="http://schemas.microsoft.com/office/drawing/2014/main" id="{8190E4E1-6E66-4E99-9F49-4403C628B1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3AD1DA07-3C82-473F-8E08-328C50384C47}"/>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801792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D81ED08-BBE4-43E0-AFFC-CEF42D86106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BD7766A8-CB08-40BB-B553-3F64B5D02201}"/>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3DFCB5A3-6066-4BC6-899C-1C478CE6784B}"/>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37B57BCB-78F5-4946-8419-55F0CCE54660}"/>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6" name="Alt Bilgi Yer Tutucusu 5">
            <a:extLst>
              <a:ext uri="{FF2B5EF4-FFF2-40B4-BE49-F238E27FC236}">
                <a16:creationId xmlns="" xmlns:a16="http://schemas.microsoft.com/office/drawing/2014/main" id="{6F03D724-BE3F-4CB9-B831-BAE85346FA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BD403C4D-D1C0-4F4A-A524-685CB2868D4C}"/>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34129299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A9F1E07-9DC2-45EA-A91A-F88A8907FDB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92A1EE97-5187-4CD1-B9E7-DF96CCDDC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 xmlns:a16="http://schemas.microsoft.com/office/drawing/2014/main" id="{046D0161-D5BC-47A6-B25E-C365E1458D20}"/>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001EBEA5-3233-4A17-B22C-5147D5903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 xmlns:a16="http://schemas.microsoft.com/office/drawing/2014/main" id="{9992708B-2D2F-4281-A5C7-C8F4DF724C16}"/>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CBD3C42E-1B48-4928-BF29-1F6943965B4D}"/>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8" name="Alt Bilgi Yer Tutucusu 7">
            <a:extLst>
              <a:ext uri="{FF2B5EF4-FFF2-40B4-BE49-F238E27FC236}">
                <a16:creationId xmlns="" xmlns:a16="http://schemas.microsoft.com/office/drawing/2014/main" id="{678B6351-4702-4CA9-A755-30E21401E47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A0801C09-7E6A-46D4-9C0D-978B2BC54EF3}"/>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358175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3CCA827-14E0-4D67-9DC8-1C7A2E56CE3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1127F682-57E1-4ADA-ACE1-E62F421D6D35}"/>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4" name="Alt Bilgi Yer Tutucusu 3">
            <a:extLst>
              <a:ext uri="{FF2B5EF4-FFF2-40B4-BE49-F238E27FC236}">
                <a16:creationId xmlns="" xmlns:a16="http://schemas.microsoft.com/office/drawing/2014/main" id="{BA48A06C-1C45-45A6-8583-706F8673483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1C2321BC-0EA2-4F60-9E21-585EE0FA3016}"/>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23654481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120DBD37-CA3F-4B5F-833C-70AB64446240}"/>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3" name="Alt Bilgi Yer Tutucusu 2">
            <a:extLst>
              <a:ext uri="{FF2B5EF4-FFF2-40B4-BE49-F238E27FC236}">
                <a16:creationId xmlns="" xmlns:a16="http://schemas.microsoft.com/office/drawing/2014/main" id="{74541662-C2E8-4236-938D-B731D94631E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55DE0210-22F9-4747-AC9F-40F00CD6A6A0}"/>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28061309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0AE5BE4-ED05-4DE5-9ED2-1B8196D3E30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087A0856-F408-4750-A531-F5BCA5F08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FEF41799-E593-4815-8E3F-E42FB1980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88C3AA42-AFC4-4BA2-B87E-63DA18C74E95}"/>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6" name="Alt Bilgi Yer Tutucusu 5">
            <a:extLst>
              <a:ext uri="{FF2B5EF4-FFF2-40B4-BE49-F238E27FC236}">
                <a16:creationId xmlns="" xmlns:a16="http://schemas.microsoft.com/office/drawing/2014/main" id="{6490D560-C2C0-4057-96D9-B17B507785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64138430-2BE8-4081-B6BF-359F040C2278}"/>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37966049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4A5865E-D1D0-4DB5-8B61-3D08A66327A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DAB0DEA3-7A14-4B40-A0A3-8EFDAEB26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2577B8A7-B72D-4608-8E2C-A943F9E82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9E85EBB3-73F5-441E-9B71-3ECCD357AFE0}"/>
              </a:ext>
            </a:extLst>
          </p:cNvPr>
          <p:cNvSpPr>
            <a:spLocks noGrp="1"/>
          </p:cNvSpPr>
          <p:nvPr>
            <p:ph type="dt" sz="half" idx="10"/>
          </p:nvPr>
        </p:nvSpPr>
        <p:spPr/>
        <p:txBody>
          <a:bodyPr/>
          <a:lstStyle/>
          <a:p>
            <a:fld id="{FB3044B0-D8E1-46B1-A0F2-44ABC1E9FBF0}" type="datetimeFigureOut">
              <a:rPr lang="tr-TR" smtClean="0"/>
              <a:t>8.07.2021</a:t>
            </a:fld>
            <a:endParaRPr lang="tr-TR"/>
          </a:p>
        </p:txBody>
      </p:sp>
      <p:sp>
        <p:nvSpPr>
          <p:cNvPr id="6" name="Alt Bilgi Yer Tutucusu 5">
            <a:extLst>
              <a:ext uri="{FF2B5EF4-FFF2-40B4-BE49-F238E27FC236}">
                <a16:creationId xmlns="" xmlns:a16="http://schemas.microsoft.com/office/drawing/2014/main" id="{33967E1E-AB73-48AC-BAA7-DF47340CCC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13CF643E-098F-4E6E-8E06-56C645FD9532}"/>
              </a:ext>
            </a:extLst>
          </p:cNvPr>
          <p:cNvSpPr>
            <a:spLocks noGrp="1"/>
          </p:cNvSpPr>
          <p:nvPr>
            <p:ph type="sldNum" sz="quarter" idx="12"/>
          </p:nvPr>
        </p:nvSpPr>
        <p:spPr/>
        <p:txBody>
          <a:bodyPr/>
          <a:lstStyle/>
          <a:p>
            <a:fld id="{7B6AF7C2-3AFA-41DB-AEA5-078BE849BE0F}" type="slidenum">
              <a:rPr lang="tr-TR" smtClean="0"/>
              <a:t>‹#›</a:t>
            </a:fld>
            <a:endParaRPr lang="tr-TR"/>
          </a:p>
        </p:txBody>
      </p:sp>
    </p:spTree>
    <p:extLst>
      <p:ext uri="{BB962C8B-B14F-4D97-AF65-F5344CB8AC3E}">
        <p14:creationId xmlns:p14="http://schemas.microsoft.com/office/powerpoint/2010/main" val="23722190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E5EEA324-51B4-4F8A-83D0-D960BF53B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DA0F5556-B503-4B48-A68C-869541284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DE46BDE7-C371-46EC-BE3A-75BC033F8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44B0-D8E1-46B1-A0F2-44ABC1E9FBF0}" type="datetimeFigureOut">
              <a:rPr lang="tr-TR" smtClean="0"/>
              <a:t>8.07.2021</a:t>
            </a:fld>
            <a:endParaRPr lang="tr-TR"/>
          </a:p>
        </p:txBody>
      </p:sp>
      <p:sp>
        <p:nvSpPr>
          <p:cNvPr id="5" name="Alt Bilgi Yer Tutucusu 4">
            <a:extLst>
              <a:ext uri="{FF2B5EF4-FFF2-40B4-BE49-F238E27FC236}">
                <a16:creationId xmlns="" xmlns:a16="http://schemas.microsoft.com/office/drawing/2014/main" id="{B6CC1BC4-AEF9-46AE-9D13-6363C27E9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B84B57C4-C452-496C-B132-F08AB32479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AF7C2-3AFA-41DB-AEA5-078BE849BE0F}" type="slidenum">
              <a:rPr lang="tr-TR" smtClean="0"/>
              <a:t>‹#›</a:t>
            </a:fld>
            <a:endParaRPr lang="tr-TR"/>
          </a:p>
        </p:txBody>
      </p:sp>
    </p:spTree>
    <p:extLst>
      <p:ext uri="{BB962C8B-B14F-4D97-AF65-F5344CB8AC3E}">
        <p14:creationId xmlns:p14="http://schemas.microsoft.com/office/powerpoint/2010/main" val="670042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5" cstate="print">
            <a:extLst>
              <a:ext uri="{28A0092B-C50C-407E-A947-70E740481C1C}">
                <a14:useLocalDpi xmlns:a14="http://schemas.microsoft.com/office/drawing/2010/main" val="0"/>
              </a:ext>
            </a:extLst>
          </a:blip>
          <a:srcRect t="10146" r="695" b="80861"/>
          <a:stretch/>
        </p:blipFill>
        <p:spPr>
          <a:xfrm>
            <a:off x="1" y="6496631"/>
            <a:ext cx="12190123" cy="277934"/>
          </a:xfrm>
          <a:prstGeom prst="rect">
            <a:avLst/>
          </a:prstGeom>
        </p:spPr>
      </p:pic>
      <p:sp>
        <p:nvSpPr>
          <p:cNvPr id="9" name="Oval 8"/>
          <p:cNvSpPr/>
          <p:nvPr userDrawn="1"/>
        </p:nvSpPr>
        <p:spPr>
          <a:xfrm>
            <a:off x="472980" y="70339"/>
            <a:ext cx="1030648" cy="8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33"/>
          </a:p>
        </p:txBody>
      </p:sp>
      <p:sp>
        <p:nvSpPr>
          <p:cNvPr id="11" name="Metin kutusu 10"/>
          <p:cNvSpPr txBox="1"/>
          <p:nvPr userDrawn="1"/>
        </p:nvSpPr>
        <p:spPr>
          <a:xfrm>
            <a:off x="472980" y="6504471"/>
            <a:ext cx="4872258" cy="245901"/>
          </a:xfrm>
          <a:prstGeom prst="rect">
            <a:avLst/>
          </a:prstGeom>
          <a:noFill/>
        </p:spPr>
        <p:txBody>
          <a:bodyPr wrap="square" rtlCol="0">
            <a:spAutoFit/>
          </a:bodyPr>
          <a:lstStyle/>
          <a:p>
            <a:pPr algn="l"/>
            <a:r>
              <a:rPr lang="tr-TR" sz="998" b="0" dirty="0">
                <a:solidFill>
                  <a:schemeClr val="bg1"/>
                </a:solidFill>
                <a:latin typeface="Arial" panose="020B0604020202020204" pitchFamily="34" charset="0"/>
                <a:cs typeface="Arial" panose="020B0604020202020204" pitchFamily="34" charset="0"/>
              </a:rPr>
              <a:t>Strateji Geliştirme Başkanlığı</a:t>
            </a:r>
          </a:p>
        </p:txBody>
      </p:sp>
      <p:sp>
        <p:nvSpPr>
          <p:cNvPr id="12" name="Dikdörtgen 11"/>
          <p:cNvSpPr/>
          <p:nvPr userDrawn="1"/>
        </p:nvSpPr>
        <p:spPr>
          <a:xfrm>
            <a:off x="11353857" y="6504470"/>
            <a:ext cx="518091" cy="245901"/>
          </a:xfrm>
          <a:prstGeom prst="rect">
            <a:avLst/>
          </a:prstGeom>
        </p:spPr>
        <p:txBody>
          <a:bodyPr wrap="none">
            <a:spAutoFit/>
          </a:bodyPr>
          <a:lstStyle/>
          <a:p>
            <a:fld id="{42C328C1-A84F-4A39-A664-DBA00541A8C6}" type="slidenum">
              <a:rPr lang="en-US" sz="998" b="0" baseline="0" smtClean="0">
                <a:solidFill>
                  <a:schemeClr val="bg1"/>
                </a:solidFill>
                <a:latin typeface="Arial" panose="020B0604020202020204" pitchFamily="34" charset="0"/>
                <a:cs typeface="Arial" panose="020B0604020202020204" pitchFamily="34" charset="0"/>
              </a:rPr>
              <a:pPr/>
              <a:t>‹#›</a:t>
            </a:fld>
            <a:r>
              <a:rPr lang="tr-TR" sz="998" b="0" baseline="0" dirty="0" smtClean="0">
                <a:solidFill>
                  <a:schemeClr val="bg1"/>
                </a:solidFill>
                <a:latin typeface="Arial" panose="020B0604020202020204" pitchFamily="34" charset="0"/>
                <a:cs typeface="Arial" panose="020B0604020202020204" pitchFamily="34" charset="0"/>
              </a:rPr>
              <a:t>/32</a:t>
            </a:r>
            <a:endParaRPr lang="tr-TR" sz="998" b="0" baseline="0" dirty="0">
              <a:solidFill>
                <a:schemeClr val="bg1"/>
              </a:solidFill>
              <a:latin typeface="Arial" panose="020B0604020202020204" pitchFamily="34" charset="0"/>
              <a:cs typeface="Arial" panose="020B0604020202020204" pitchFamily="34" charset="0"/>
            </a:endParaRPr>
          </a:p>
        </p:txBody>
      </p:sp>
      <p:sp>
        <p:nvSpPr>
          <p:cNvPr id="15" name="Dikdörtgen 10">
            <a:extLst>
              <a:ext uri="{FF2B5EF4-FFF2-40B4-BE49-F238E27FC236}">
                <a16:creationId xmlns="" xmlns:a16="http://schemas.microsoft.com/office/drawing/2014/main" id="{B2D43386-851E-4A17-AB98-5759F5B2DC01}"/>
              </a:ext>
            </a:extLst>
          </p:cNvPr>
          <p:cNvSpPr/>
          <p:nvPr userDrawn="1"/>
        </p:nvSpPr>
        <p:spPr>
          <a:xfrm>
            <a:off x="-1" y="317216"/>
            <a:ext cx="12190123" cy="32985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52"/>
          </a:p>
        </p:txBody>
      </p:sp>
      <p:sp>
        <p:nvSpPr>
          <p:cNvPr id="17" name="Oval 16"/>
          <p:cNvSpPr/>
          <p:nvPr userDrawn="1"/>
        </p:nvSpPr>
        <p:spPr>
          <a:xfrm>
            <a:off x="10442149" y="184060"/>
            <a:ext cx="908068" cy="7224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52" dirty="0" err="1">
              <a:solidFill>
                <a:schemeClr val="tx1"/>
              </a:solidFill>
            </a:endParaRPr>
          </a:p>
        </p:txBody>
      </p:sp>
      <p:pic>
        <p:nvPicPr>
          <p:cNvPr id="18" name="Resim 17"/>
          <p:cNvPicPr>
            <a:picLocks noChangeAspect="1"/>
          </p:cNvPicPr>
          <p:nvPr userDrawn="1"/>
        </p:nvPicPr>
        <p:blipFill rotWithShape="1">
          <a:blip r:embed="rId6" cstate="print">
            <a:extLst>
              <a:ext uri="{28A0092B-C50C-407E-A947-70E740481C1C}">
                <a14:useLocalDpi xmlns:a14="http://schemas.microsoft.com/office/drawing/2010/main" val="0"/>
              </a:ext>
            </a:extLst>
          </a:blip>
          <a:srcRect t="22341" b="22493"/>
          <a:stretch/>
        </p:blipFill>
        <p:spPr>
          <a:xfrm>
            <a:off x="9961814" y="208378"/>
            <a:ext cx="1868736" cy="819874"/>
          </a:xfrm>
          <a:prstGeom prst="rect">
            <a:avLst/>
          </a:prstGeom>
        </p:spPr>
      </p:pic>
    </p:spTree>
    <p:extLst>
      <p:ext uri="{BB962C8B-B14F-4D97-AF65-F5344CB8AC3E}">
        <p14:creationId xmlns:p14="http://schemas.microsoft.com/office/powerpoint/2010/main" val="3098847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iming>
    <p:tnLst>
      <p:par>
        <p:cTn id="1" dur="indefinite" restart="never" nodeType="tmRoot"/>
      </p:par>
    </p:tnLst>
  </p:timing>
  <p:txStyles>
    <p:titleStyle>
      <a:lvl1pPr algn="ctr" defTabSz="914406" rtl="0" eaLnBrk="1" latinLnBrk="0" hangingPunct="1">
        <a:lnSpc>
          <a:spcPct val="90000"/>
        </a:lnSpc>
        <a:spcBef>
          <a:spcPct val="0"/>
        </a:spcBef>
        <a:buNone/>
        <a:defRPr sz="1814" b="1" kern="1200">
          <a:solidFill>
            <a:schemeClr val="tx1"/>
          </a:solidFill>
          <a:latin typeface="Myriad Pro" panose="020B0503030403020204" pitchFamily="34" charset="0"/>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aglik.gov.tr/TR,11465/kurumsal-politikalarimiz.htm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ortal.saglik.gov.tr/ickontroleylemplani/Shared%20Documents/Forms/AllItems.aspx"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3%20Ayl&#305;k%20Ba&#351;kanl&#305;k%20Durum%20Raporu.doc" TargetMode="External"/><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4"/>
          <p:cNvSpPr txBox="1"/>
          <p:nvPr/>
        </p:nvSpPr>
        <p:spPr>
          <a:xfrm>
            <a:off x="9760035" y="6486883"/>
            <a:ext cx="1159392" cy="34362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33" dirty="0">
                <a:solidFill>
                  <a:schemeClr val="bg1">
                    <a:lumMod val="85000"/>
                  </a:schemeClr>
                </a:solidFill>
              </a:rPr>
              <a:t>İÇK™2021</a:t>
            </a:r>
          </a:p>
        </p:txBody>
      </p:sp>
      <p:pic>
        <p:nvPicPr>
          <p:cNvPr id="8" name="Resim 7">
            <a:extLst>
              <a:ext uri="{FF2B5EF4-FFF2-40B4-BE49-F238E27FC236}">
                <a16:creationId xmlns="" xmlns:a16="http://schemas.microsoft.com/office/drawing/2014/main" id="{60A8A587-E2FE-CC4C-A2E1-789A183BF66B}"/>
              </a:ext>
            </a:extLst>
          </p:cNvPr>
          <p:cNvPicPr>
            <a:picLocks noChangeAspect="1"/>
          </p:cNvPicPr>
          <p:nvPr/>
        </p:nvPicPr>
        <p:blipFill>
          <a:blip r:embed="rId2"/>
          <a:stretch>
            <a:fillRect/>
          </a:stretch>
        </p:blipFill>
        <p:spPr>
          <a:xfrm>
            <a:off x="1247058" y="1"/>
            <a:ext cx="9699419" cy="6857999"/>
          </a:xfrm>
          <a:prstGeom prst="rect">
            <a:avLst/>
          </a:prstGeom>
        </p:spPr>
      </p:pic>
      <p:sp>
        <p:nvSpPr>
          <p:cNvPr id="6" name="Metin kutusu 5"/>
          <p:cNvSpPr txBox="1"/>
          <p:nvPr/>
        </p:nvSpPr>
        <p:spPr>
          <a:xfrm>
            <a:off x="5796871" y="2261578"/>
            <a:ext cx="3731788" cy="312714"/>
          </a:xfrm>
          <a:prstGeom prst="rect">
            <a:avLst/>
          </a:prstGeom>
          <a:noFill/>
        </p:spPr>
        <p:txBody>
          <a:bodyPr wrap="square" rtlCol="0">
            <a:spAutoFit/>
          </a:bodyPr>
          <a:lstStyle/>
          <a:p>
            <a:pPr algn="ctr"/>
            <a:r>
              <a:rPr lang="tr-TR" sz="1432">
                <a:solidFill>
                  <a:schemeClr val="bg1"/>
                </a:solidFill>
              </a:rPr>
              <a:t>STRATEJİ GELİŞTİRME BAŞKANLIĞI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524" y="1025065"/>
            <a:ext cx="1234481" cy="1236513"/>
          </a:xfrm>
          <a:prstGeom prst="rect">
            <a:avLst/>
          </a:prstGeom>
        </p:spPr>
      </p:pic>
      <p:sp>
        <p:nvSpPr>
          <p:cNvPr id="13" name="Metin kutusu 12"/>
          <p:cNvSpPr txBox="1"/>
          <p:nvPr/>
        </p:nvSpPr>
        <p:spPr>
          <a:xfrm>
            <a:off x="4545241" y="3015466"/>
            <a:ext cx="6235046" cy="1414618"/>
          </a:xfrm>
          <a:prstGeom prst="rect">
            <a:avLst/>
          </a:prstGeom>
          <a:noFill/>
        </p:spPr>
        <p:txBody>
          <a:bodyPr wrap="square" rtlCol="0">
            <a:spAutoFit/>
          </a:bodyPr>
          <a:lstStyle/>
          <a:p>
            <a:pPr algn="ctr"/>
            <a:r>
              <a:rPr lang="tr-TR" sz="2864" b="1">
                <a:solidFill>
                  <a:schemeClr val="bg1"/>
                </a:solidFill>
              </a:rPr>
              <a:t>2021-2022 KAMU İÇ KONTROL</a:t>
            </a:r>
          </a:p>
          <a:p>
            <a:pPr algn="ctr"/>
            <a:r>
              <a:rPr lang="tr-TR" sz="2864" b="1">
                <a:solidFill>
                  <a:schemeClr val="bg1"/>
                </a:solidFill>
              </a:rPr>
              <a:t/>
            </a:r>
            <a:br>
              <a:rPr lang="tr-TR" sz="2864" b="1">
                <a:solidFill>
                  <a:schemeClr val="bg1"/>
                </a:solidFill>
              </a:rPr>
            </a:br>
            <a:r>
              <a:rPr lang="tr-TR" sz="2864" b="1">
                <a:solidFill>
                  <a:schemeClr val="bg1"/>
                </a:solidFill>
              </a:rPr>
              <a:t>STANDARTLARINA UYUM EYLEM PLANI</a:t>
            </a:r>
            <a:endParaRPr lang="tr-TR" sz="2598" b="1">
              <a:solidFill>
                <a:schemeClr val="bg1"/>
              </a:solidFill>
              <a:latin typeface="Myriad Pro" panose="020B0503030403020204" pitchFamily="34" charset="0"/>
            </a:endParaRPr>
          </a:p>
        </p:txBody>
      </p:sp>
      <p:sp>
        <p:nvSpPr>
          <p:cNvPr id="2" name="Dikdörtgen 1"/>
          <p:cNvSpPr/>
          <p:nvPr/>
        </p:nvSpPr>
        <p:spPr>
          <a:xfrm>
            <a:off x="5933432" y="4911528"/>
            <a:ext cx="3299173" cy="427361"/>
          </a:xfrm>
          <a:prstGeom prst="rect">
            <a:avLst/>
          </a:prstGeom>
        </p:spPr>
        <p:txBody>
          <a:bodyPr wrap="none">
            <a:spAutoFit/>
          </a:bodyPr>
          <a:lstStyle/>
          <a:p>
            <a:pPr algn="ctr"/>
            <a:r>
              <a:rPr lang="tr-TR" sz="2177" b="1" dirty="0">
                <a:solidFill>
                  <a:schemeClr val="bg1"/>
                </a:solidFill>
              </a:rPr>
              <a:t>3. Çeyrek Dönem Eylemleri</a:t>
            </a:r>
          </a:p>
        </p:txBody>
      </p:sp>
    </p:spTree>
    <p:extLst>
      <p:ext uri="{BB962C8B-B14F-4D97-AF65-F5344CB8AC3E}">
        <p14:creationId xmlns:p14="http://schemas.microsoft.com/office/powerpoint/2010/main" val="202751609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2500"/>
                            </p:stCondLst>
                            <p:childTnLst>
                              <p:par>
                                <p:cTn id="9" presetID="10" presetClass="entr" presetSubtype="0" repeatCount="indefinite" fill="hold" grpId="0" nodeType="afterEffect">
                                  <p:stCondLst>
                                    <p:cond delay="0"/>
                                  </p:stCondLst>
                                  <p:endCondLst>
                                    <p:cond evt="onNext" delay="0">
                                      <p:tgtEl>
                                        <p:sldTgt/>
                                      </p:tgtEl>
                                    </p:cond>
                                  </p:end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224265" y="1242641"/>
            <a:ext cx="5555144" cy="445498"/>
          </a:xfrm>
          <a:prstGeom prst="rect">
            <a:avLst/>
          </a:prstGeom>
        </p:spPr>
        <p:txBody>
          <a:bodyPr/>
          <a:lstStyle/>
          <a:p>
            <a:r>
              <a:rPr lang="tr-TR" sz="1800" dirty="0">
                <a:latin typeface="Times New Roman" panose="02020603050405020304" pitchFamily="18" charset="0"/>
                <a:cs typeface="Times New Roman" panose="02020603050405020304" pitchFamily="18" charset="0"/>
              </a:rPr>
              <a:t>Ülkemizde İç Kontrolün Gelişimi</a:t>
            </a:r>
            <a:br>
              <a:rPr lang="tr-TR" sz="1800" dirty="0">
                <a:latin typeface="Times New Roman" panose="02020603050405020304" pitchFamily="18" charset="0"/>
                <a:cs typeface="Times New Roman" panose="02020603050405020304" pitchFamily="18" charset="0"/>
              </a:rPr>
            </a:br>
            <a:endParaRPr lang="tr-TR" sz="1800" dirty="0">
              <a:latin typeface="Times New Roman" panose="02020603050405020304" pitchFamily="18" charset="0"/>
              <a:cs typeface="Times New Roman" panose="02020603050405020304" pitchFamily="18" charset="0"/>
            </a:endParaRPr>
          </a:p>
        </p:txBody>
      </p:sp>
      <p:sp>
        <p:nvSpPr>
          <p:cNvPr id="3" name="object 13"/>
          <p:cNvSpPr txBox="1"/>
          <p:nvPr/>
        </p:nvSpPr>
        <p:spPr>
          <a:xfrm>
            <a:off x="6276975" y="2764709"/>
            <a:ext cx="5276850" cy="2136904"/>
          </a:xfrm>
          <a:prstGeom prst="rect">
            <a:avLst/>
          </a:prstGeom>
        </p:spPr>
        <p:txBody>
          <a:bodyPr vert="horz" wrap="square" lIns="0" tIns="8038" rIns="0" bIns="0" rtlCol="0">
            <a:spAutoFit/>
          </a:bodyPr>
          <a:lstStyle/>
          <a:p>
            <a:pPr marL="311079" indent="-311079" algn="just" defTabSz="829544">
              <a:spcBef>
                <a:spcPts val="168"/>
              </a:spcBef>
              <a:buFont typeface="Wingdings" panose="05000000000000000000" pitchFamily="2" charset="2"/>
              <a:buChar char="§"/>
              <a:tabLst>
                <a:tab pos="818598" algn="l"/>
                <a:tab pos="819174" algn="l"/>
              </a:tabLst>
            </a:pP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1999 Helsinki </a:t>
            </a:r>
            <a:r>
              <a:rPr lang="en-US" sz="15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Zirvesi’nde</a:t>
            </a: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15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AB’ye</a:t>
            </a: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15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adaylık</a:t>
            </a: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tr-TR"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15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statüsü</a:t>
            </a:r>
            <a:r>
              <a:rPr lang="tr-TR" sz="15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tr-TR"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311079" indent="-311079" algn="just" defTabSz="829544">
              <a:spcBef>
                <a:spcPts val="1860"/>
              </a:spcBef>
              <a:buFont typeface="Wingdings" panose="05000000000000000000" pitchFamily="2" charset="2"/>
              <a:buChar char="§"/>
              <a:tabLst>
                <a:tab pos="818598" algn="l"/>
                <a:tab pos="819174" algn="l"/>
              </a:tabLst>
            </a:pP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32. Mali </a:t>
            </a:r>
            <a:r>
              <a:rPr lang="en-US" sz="15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Kontrol</a:t>
            </a: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15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Faslı</a:t>
            </a:r>
            <a:r>
              <a:rPr lang="tr-TR" sz="15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tr-TR"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311079" indent="-311079" algn="just" defTabSz="829544">
              <a:spcBef>
                <a:spcPts val="1860"/>
              </a:spcBef>
              <a:buFont typeface="Wingdings" panose="05000000000000000000" pitchFamily="2" charset="2"/>
              <a:buChar char="§"/>
              <a:tabLst>
                <a:tab pos="818598" algn="l"/>
                <a:tab pos="819174" algn="l"/>
              </a:tabLst>
            </a:pPr>
            <a:r>
              <a:rPr lang="en-US" sz="15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Kamu</a:t>
            </a: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İç Mali </a:t>
            </a:r>
            <a:r>
              <a:rPr lang="en-US" sz="15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Kontrolü</a:t>
            </a:r>
            <a:r>
              <a:rPr lang="tr-TR" sz="15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tr-TR"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311079" indent="-311079" algn="just" defTabSz="829544">
              <a:spcBef>
                <a:spcPts val="1860"/>
              </a:spcBef>
              <a:buFont typeface="Wingdings" panose="05000000000000000000" pitchFamily="2" charset="2"/>
              <a:buChar char="§"/>
              <a:tabLst>
                <a:tab pos="818598" algn="l"/>
                <a:tab pos="819174" algn="l"/>
              </a:tabLst>
            </a:pPr>
            <a:r>
              <a:rPr lang="en-US" sz="15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İlerleme</a:t>
            </a: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15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Raporları</a:t>
            </a:r>
            <a:r>
              <a:rPr lang="tr-TR" sz="15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tr-TR"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311079" indent="-311079" algn="just" defTabSz="829544">
              <a:spcBef>
                <a:spcPts val="1860"/>
              </a:spcBef>
              <a:buFont typeface="Wingdings" panose="05000000000000000000" pitchFamily="2" charset="2"/>
              <a:buChar char="§"/>
              <a:tabLst>
                <a:tab pos="818598" algn="l"/>
                <a:tab pos="819174" algn="l"/>
              </a:tabLst>
            </a:pP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5018 </a:t>
            </a:r>
            <a:r>
              <a:rPr lang="en-US" sz="15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Sayılı</a:t>
            </a:r>
            <a:r>
              <a:rPr lang="en-US"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15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Kanun</a:t>
            </a:r>
            <a:r>
              <a:rPr lang="tr-TR" sz="15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tr-TR" sz="15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9976" t="11859" r="9285" b="7673"/>
          <a:stretch/>
        </p:blipFill>
        <p:spPr>
          <a:xfrm>
            <a:off x="1515140" y="2684811"/>
            <a:ext cx="4337467" cy="24289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853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625603" y="1014901"/>
            <a:ext cx="5008633" cy="382306"/>
          </a:xfrm>
          <a:prstGeom prst="rect">
            <a:avLst/>
          </a:prstGeom>
        </p:spPr>
        <p:txBody>
          <a:bodyPr/>
          <a:lstStyle/>
          <a:p>
            <a:r>
              <a:rPr lang="tr-TR" sz="1800" dirty="0">
                <a:latin typeface="Times New Roman" panose="02020603050405020304" pitchFamily="18" charset="0"/>
                <a:cs typeface="Times New Roman" panose="02020603050405020304" pitchFamily="18" charset="0"/>
              </a:rPr>
              <a:t>İç Kontrol Kavramının Gelişimi</a:t>
            </a:r>
          </a:p>
        </p:txBody>
      </p:sp>
      <p:sp>
        <p:nvSpPr>
          <p:cNvPr id="3" name="Dikdörtgen 2"/>
          <p:cNvSpPr/>
          <p:nvPr/>
        </p:nvSpPr>
        <p:spPr>
          <a:xfrm>
            <a:off x="5517096" y="1673441"/>
            <a:ext cx="6441125" cy="3554819"/>
          </a:xfrm>
          <a:prstGeom prst="rect">
            <a:avLst/>
          </a:prstGeom>
        </p:spPr>
        <p:txBody>
          <a:bodyPr wrap="square">
            <a:spAutoFit/>
          </a:bodyPr>
          <a:lstStyle/>
          <a:p>
            <a:pPr algn="just" defTabSz="829544">
              <a:lnSpc>
                <a:spcPct val="150000"/>
              </a:lnSpc>
            </a:pPr>
            <a:r>
              <a:rPr lang="tr-TR" altLang="tr-TR" sz="1500" dirty="0">
                <a:solidFill>
                  <a:prstClr val="black"/>
                </a:solidFill>
                <a:latin typeface="Times New Roman" panose="02020603050405020304" pitchFamily="18" charset="0"/>
                <a:cs typeface="Times New Roman" panose="02020603050405020304" pitchFamily="18" charset="0"/>
              </a:rPr>
              <a:t>1940’lı yıllar da iç kontrol kavramı ilk kez kullanılıyor.</a:t>
            </a:r>
          </a:p>
          <a:p>
            <a:pPr algn="just" defTabSz="829544">
              <a:lnSpc>
                <a:spcPct val="150000"/>
              </a:lnSpc>
            </a:pPr>
            <a:r>
              <a:rPr lang="tr-TR" sz="1500" dirty="0">
                <a:solidFill>
                  <a:prstClr val="black"/>
                </a:solidFill>
                <a:latin typeface="Times New Roman" panose="02020603050405020304" pitchFamily="18" charset="0"/>
                <a:cs typeface="Times New Roman" panose="02020603050405020304" pitchFamily="18" charset="0"/>
              </a:rPr>
              <a:t>Daha sonra 1970’li yılların ortalarında yaşanan </a:t>
            </a:r>
            <a:r>
              <a:rPr lang="tr-TR" sz="1500" dirty="0" err="1">
                <a:solidFill>
                  <a:prstClr val="black"/>
                </a:solidFill>
                <a:latin typeface="Times New Roman" panose="02020603050405020304" pitchFamily="18" charset="0"/>
                <a:cs typeface="Times New Roman" panose="02020603050405020304" pitchFamily="18" charset="0"/>
              </a:rPr>
              <a:t>Watergate</a:t>
            </a:r>
            <a:r>
              <a:rPr lang="tr-TR" sz="1500" dirty="0">
                <a:solidFill>
                  <a:prstClr val="black"/>
                </a:solidFill>
                <a:latin typeface="Times New Roman" panose="02020603050405020304" pitchFamily="18" charset="0"/>
                <a:cs typeface="Times New Roman" panose="02020603050405020304" pitchFamily="18" charset="0"/>
              </a:rPr>
              <a:t> ve Lockheed skandallarının iç kontrol yapılarının oluşumunda tetikleyici bir rol üstlendiğini ifade etmek yanlış olmayacaktır. </a:t>
            </a:r>
          </a:p>
          <a:p>
            <a:pPr algn="just" defTabSz="829544">
              <a:lnSpc>
                <a:spcPct val="150000"/>
              </a:lnSpc>
            </a:pPr>
            <a:endParaRPr lang="tr-TR" sz="1500" dirty="0">
              <a:solidFill>
                <a:prstClr val="black"/>
              </a:solidFill>
              <a:latin typeface="Times New Roman" panose="02020603050405020304" pitchFamily="18" charset="0"/>
              <a:cs typeface="Times New Roman" panose="02020603050405020304" pitchFamily="18" charset="0"/>
            </a:endParaRPr>
          </a:p>
          <a:p>
            <a:pPr algn="just" defTabSz="829544">
              <a:lnSpc>
                <a:spcPct val="150000"/>
              </a:lnSpc>
            </a:pPr>
            <a:r>
              <a:rPr lang="tr-TR" sz="1500" dirty="0">
                <a:solidFill>
                  <a:prstClr val="black"/>
                </a:solidFill>
                <a:latin typeface="Times New Roman" panose="02020603050405020304" pitchFamily="18" charset="0"/>
                <a:cs typeface="Times New Roman" panose="02020603050405020304" pitchFamily="18" charset="0"/>
              </a:rPr>
              <a:t>Zira bu </a:t>
            </a:r>
            <a:r>
              <a:rPr lang="tr-TR" sz="1500" dirty="0" smtClean="0">
                <a:solidFill>
                  <a:prstClr val="black"/>
                </a:solidFill>
                <a:latin typeface="Times New Roman" panose="02020603050405020304" pitchFamily="18" charset="0"/>
                <a:cs typeface="Times New Roman" panose="02020603050405020304" pitchFamily="18" charset="0"/>
              </a:rPr>
              <a:t>skandallarla ilgili araştırmalar </a:t>
            </a:r>
            <a:r>
              <a:rPr lang="tr-TR" sz="1500" dirty="0">
                <a:solidFill>
                  <a:prstClr val="black"/>
                </a:solidFill>
                <a:latin typeface="Times New Roman" panose="02020603050405020304" pitchFamily="18" charset="0"/>
                <a:cs typeface="Times New Roman" panose="02020603050405020304" pitchFamily="18" charset="0"/>
              </a:rPr>
              <a:t>sonucunda 1977’de ana teması iç kontrol olan Yabancı Yolsuzluk Kanununun (</a:t>
            </a:r>
            <a:r>
              <a:rPr lang="tr-TR" sz="1500" dirty="0" err="1">
                <a:solidFill>
                  <a:prstClr val="black"/>
                </a:solidFill>
                <a:latin typeface="Times New Roman" panose="02020603050405020304" pitchFamily="18" charset="0"/>
                <a:cs typeface="Times New Roman" panose="02020603050405020304" pitchFamily="18" charset="0"/>
              </a:rPr>
              <a:t>Foreign</a:t>
            </a:r>
            <a:r>
              <a:rPr lang="tr-TR" sz="1500" dirty="0">
                <a:solidFill>
                  <a:prstClr val="black"/>
                </a:solidFill>
                <a:latin typeface="Times New Roman" panose="02020603050405020304" pitchFamily="18" charset="0"/>
                <a:cs typeface="Times New Roman" panose="02020603050405020304" pitchFamily="18" charset="0"/>
              </a:rPr>
              <a:t> </a:t>
            </a:r>
            <a:r>
              <a:rPr lang="tr-TR" sz="1500" dirty="0" err="1">
                <a:solidFill>
                  <a:prstClr val="black"/>
                </a:solidFill>
                <a:latin typeface="Times New Roman" panose="02020603050405020304" pitchFamily="18" charset="0"/>
                <a:cs typeface="Times New Roman" panose="02020603050405020304" pitchFamily="18" charset="0"/>
              </a:rPr>
              <a:t>Corrupt</a:t>
            </a:r>
            <a:r>
              <a:rPr lang="tr-TR" sz="1500" dirty="0">
                <a:solidFill>
                  <a:prstClr val="black"/>
                </a:solidFill>
                <a:latin typeface="Times New Roman" panose="02020603050405020304" pitchFamily="18" charset="0"/>
                <a:cs typeface="Times New Roman" panose="02020603050405020304" pitchFamily="18" charset="0"/>
              </a:rPr>
              <a:t> </a:t>
            </a:r>
            <a:r>
              <a:rPr lang="tr-TR" sz="1500" dirty="0" err="1">
                <a:solidFill>
                  <a:prstClr val="black"/>
                </a:solidFill>
                <a:latin typeface="Times New Roman" panose="02020603050405020304" pitchFamily="18" charset="0"/>
                <a:cs typeface="Times New Roman" panose="02020603050405020304" pitchFamily="18" charset="0"/>
              </a:rPr>
              <a:t>Practices</a:t>
            </a:r>
            <a:r>
              <a:rPr lang="tr-TR" sz="1500" dirty="0">
                <a:solidFill>
                  <a:prstClr val="black"/>
                </a:solidFill>
                <a:latin typeface="Times New Roman" panose="02020603050405020304" pitchFamily="18" charset="0"/>
                <a:cs typeface="Times New Roman" panose="02020603050405020304" pitchFamily="18" charset="0"/>
              </a:rPr>
              <a:t> </a:t>
            </a:r>
            <a:r>
              <a:rPr lang="tr-TR" sz="1500" dirty="0" err="1">
                <a:solidFill>
                  <a:prstClr val="black"/>
                </a:solidFill>
                <a:latin typeface="Times New Roman" panose="02020603050405020304" pitchFamily="18" charset="0"/>
                <a:cs typeface="Times New Roman" panose="02020603050405020304" pitchFamily="18" charset="0"/>
              </a:rPr>
              <a:t>Act</a:t>
            </a:r>
            <a:r>
              <a:rPr lang="tr-TR" sz="1500" dirty="0">
                <a:solidFill>
                  <a:prstClr val="black"/>
                </a:solidFill>
                <a:latin typeface="Times New Roman" panose="02020603050405020304" pitchFamily="18" charset="0"/>
                <a:cs typeface="Times New Roman" panose="02020603050405020304" pitchFamily="18" charset="0"/>
              </a:rPr>
              <a:t>) yürürlüğe girmesi ve bu Kanunla ABD’de ilk kez iç kontrol sisteminin kurulmasının zorunlu tutulması, sistemin ülke çapında yaygın hale gelmesindeki baş rolü üstlenmiştir.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905" y="1898931"/>
            <a:ext cx="4927236" cy="32867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19424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 xmlns:a16="http://schemas.microsoft.com/office/drawing/2014/main" id="{558B9634-86DB-43F3-8B0F-8E79D6EF3411}"/>
              </a:ext>
            </a:extLst>
          </p:cNvPr>
          <p:cNvSpPr>
            <a:spLocks noGrp="1"/>
          </p:cNvSpPr>
          <p:nvPr>
            <p:ph type="title" idx="4294967295"/>
          </p:nvPr>
        </p:nvSpPr>
        <p:spPr>
          <a:xfrm>
            <a:off x="759408" y="1116482"/>
            <a:ext cx="2901938" cy="382306"/>
          </a:xfrm>
          <a:prstGeom prst="rect">
            <a:avLst/>
          </a:prstGeom>
        </p:spPr>
        <p:txBody>
          <a:bodyPr/>
          <a:lstStyle/>
          <a:p>
            <a:r>
              <a:rPr lang="tr-TR" sz="1800" dirty="0">
                <a:latin typeface="Times New Roman" panose="02020603050405020304" pitchFamily="18" charset="0"/>
                <a:cs typeface="Times New Roman" panose="02020603050405020304" pitchFamily="18" charset="0"/>
              </a:rPr>
              <a:t>İç Kontrol Modelleri</a:t>
            </a:r>
          </a:p>
        </p:txBody>
      </p:sp>
      <p:sp>
        <p:nvSpPr>
          <p:cNvPr id="6" name="Dikdörtgen 5">
            <a:extLst>
              <a:ext uri="{FF2B5EF4-FFF2-40B4-BE49-F238E27FC236}">
                <a16:creationId xmlns="" xmlns:a16="http://schemas.microsoft.com/office/drawing/2014/main" id="{2E87EB49-7128-4208-AC4C-0A38DC99BA35}"/>
              </a:ext>
            </a:extLst>
          </p:cNvPr>
          <p:cNvSpPr/>
          <p:nvPr/>
        </p:nvSpPr>
        <p:spPr>
          <a:xfrm>
            <a:off x="4314825" y="1578688"/>
            <a:ext cx="7877175" cy="3785652"/>
          </a:xfrm>
          <a:prstGeom prst="rect">
            <a:avLst/>
          </a:prstGeom>
        </p:spPr>
        <p:txBody>
          <a:bodyPr wrap="square">
            <a:spAutoFit/>
          </a:bodyPr>
          <a:lstStyle/>
          <a:p>
            <a:pPr marL="674004" lvl="1" indent="-259232" algn="just" defTabSz="829544">
              <a:buFont typeface="Arial" panose="020B0604020202020204" pitchFamily="34" charset="0"/>
              <a:buChar char="•"/>
            </a:pPr>
            <a:r>
              <a:rPr lang="tr-TR" altLang="tr-TR" sz="1500" dirty="0">
                <a:solidFill>
                  <a:prstClr val="black"/>
                </a:solidFill>
                <a:latin typeface="Times New Roman" panose="02020603050405020304" pitchFamily="18" charset="0"/>
                <a:cs typeface="Times New Roman" panose="02020603050405020304" pitchFamily="18" charset="0"/>
              </a:rPr>
              <a:t>1992 COSO,  İç Kontrol Bütünleşik Çerçeve Raporu, </a:t>
            </a:r>
            <a:r>
              <a:rPr lang="tr-TR" altLang="tr-TR" sz="1500" dirty="0" smtClean="0">
                <a:solidFill>
                  <a:prstClr val="black"/>
                </a:solidFill>
                <a:latin typeface="Times New Roman" panose="02020603050405020304" pitchFamily="18" charset="0"/>
                <a:cs typeface="Times New Roman" panose="02020603050405020304" pitchFamily="18" charset="0"/>
              </a:rPr>
              <a:t>ABD</a:t>
            </a:r>
          </a:p>
          <a:p>
            <a:pPr marL="414772" lvl="1" algn="just" defTabSz="829544"/>
            <a:endParaRPr lang="tr-TR" altLang="tr-TR" sz="1500" dirty="0">
              <a:solidFill>
                <a:prstClr val="black"/>
              </a:solidFill>
              <a:latin typeface="Times New Roman" panose="02020603050405020304" pitchFamily="18" charset="0"/>
              <a:cs typeface="Times New Roman" panose="02020603050405020304" pitchFamily="18" charset="0"/>
            </a:endParaRPr>
          </a:p>
          <a:p>
            <a:pPr marL="674004" lvl="1" indent="-259232" algn="just" defTabSz="829544">
              <a:buFont typeface="Arial" panose="020B0604020202020204" pitchFamily="34" charset="0"/>
              <a:buChar char="•"/>
            </a:pPr>
            <a:r>
              <a:rPr lang="tr-TR" altLang="tr-TR" sz="1500" dirty="0">
                <a:solidFill>
                  <a:prstClr val="black"/>
                </a:solidFill>
                <a:latin typeface="Times New Roman" panose="02020603050405020304" pitchFamily="18" charset="0"/>
                <a:cs typeface="Times New Roman" panose="02020603050405020304" pitchFamily="18" charset="0"/>
              </a:rPr>
              <a:t>1992 </a:t>
            </a:r>
            <a:r>
              <a:rPr lang="tr-TR" altLang="tr-TR" sz="1500" dirty="0" err="1">
                <a:solidFill>
                  <a:prstClr val="black"/>
                </a:solidFill>
                <a:latin typeface="Times New Roman" panose="02020603050405020304" pitchFamily="18" charset="0"/>
                <a:cs typeface="Times New Roman" panose="02020603050405020304" pitchFamily="18" charset="0"/>
              </a:rPr>
              <a:t>Cadbury</a:t>
            </a:r>
            <a:r>
              <a:rPr lang="tr-TR" altLang="tr-TR" sz="1500" dirty="0">
                <a:solidFill>
                  <a:prstClr val="black"/>
                </a:solidFill>
                <a:latin typeface="Times New Roman" panose="02020603050405020304" pitchFamily="18" charset="0"/>
                <a:cs typeface="Times New Roman" panose="02020603050405020304" pitchFamily="18" charset="0"/>
              </a:rPr>
              <a:t> Report, </a:t>
            </a:r>
            <a:r>
              <a:rPr lang="tr-TR" altLang="tr-TR" sz="1500" dirty="0" smtClean="0">
                <a:solidFill>
                  <a:prstClr val="black"/>
                </a:solidFill>
                <a:latin typeface="Times New Roman" panose="02020603050405020304" pitchFamily="18" charset="0"/>
                <a:cs typeface="Times New Roman" panose="02020603050405020304" pitchFamily="18" charset="0"/>
              </a:rPr>
              <a:t>İngiltere</a:t>
            </a:r>
          </a:p>
          <a:p>
            <a:pPr marL="414772" lvl="1" algn="just" defTabSz="829544"/>
            <a:endParaRPr lang="tr-TR" altLang="tr-TR" sz="1500" dirty="0">
              <a:solidFill>
                <a:prstClr val="black"/>
              </a:solidFill>
              <a:latin typeface="Times New Roman" panose="02020603050405020304" pitchFamily="18" charset="0"/>
              <a:cs typeface="Times New Roman" panose="02020603050405020304" pitchFamily="18" charset="0"/>
            </a:endParaRPr>
          </a:p>
          <a:p>
            <a:pPr marL="674004" lvl="1" indent="-259232" algn="just" defTabSz="829544">
              <a:buFont typeface="Arial" panose="020B0604020202020204" pitchFamily="34" charset="0"/>
              <a:buChar char="•"/>
            </a:pPr>
            <a:r>
              <a:rPr lang="tr-TR" altLang="tr-TR" sz="1500" dirty="0">
                <a:solidFill>
                  <a:prstClr val="black"/>
                </a:solidFill>
                <a:latin typeface="Times New Roman" panose="02020603050405020304" pitchFamily="18" charset="0"/>
                <a:cs typeface="Times New Roman" panose="02020603050405020304" pitchFamily="18" charset="0"/>
              </a:rPr>
              <a:t>1994 </a:t>
            </a:r>
            <a:r>
              <a:rPr lang="tr-TR" altLang="tr-TR" sz="1500" dirty="0" err="1">
                <a:solidFill>
                  <a:prstClr val="black"/>
                </a:solidFill>
                <a:latin typeface="Times New Roman" panose="02020603050405020304" pitchFamily="18" charset="0"/>
                <a:cs typeface="Times New Roman" panose="02020603050405020304" pitchFamily="18" charset="0"/>
              </a:rPr>
              <a:t>King</a:t>
            </a:r>
            <a:r>
              <a:rPr lang="tr-TR" altLang="tr-TR" sz="1500" dirty="0">
                <a:solidFill>
                  <a:prstClr val="black"/>
                </a:solidFill>
                <a:latin typeface="Times New Roman" panose="02020603050405020304" pitchFamily="18" charset="0"/>
                <a:cs typeface="Times New Roman" panose="02020603050405020304" pitchFamily="18" charset="0"/>
              </a:rPr>
              <a:t> Report, kurumsal yönetişimin üst düzey standartları, Güney </a:t>
            </a:r>
            <a:r>
              <a:rPr lang="tr-TR" altLang="tr-TR" sz="1500" dirty="0" smtClean="0">
                <a:solidFill>
                  <a:prstClr val="black"/>
                </a:solidFill>
                <a:latin typeface="Times New Roman" panose="02020603050405020304" pitchFamily="18" charset="0"/>
                <a:cs typeface="Times New Roman" panose="02020603050405020304" pitchFamily="18" charset="0"/>
              </a:rPr>
              <a:t>Afrika</a:t>
            </a:r>
          </a:p>
          <a:p>
            <a:pPr marL="414772" lvl="1" algn="just" defTabSz="829544"/>
            <a:endParaRPr lang="tr-TR" altLang="tr-TR" sz="1500" dirty="0">
              <a:solidFill>
                <a:prstClr val="black"/>
              </a:solidFill>
              <a:latin typeface="Times New Roman" panose="02020603050405020304" pitchFamily="18" charset="0"/>
              <a:cs typeface="Times New Roman" panose="02020603050405020304" pitchFamily="18" charset="0"/>
            </a:endParaRPr>
          </a:p>
          <a:p>
            <a:pPr marL="674004" lvl="1" indent="-259232" algn="just" defTabSz="829544">
              <a:buFont typeface="Arial" panose="020B0604020202020204" pitchFamily="34" charset="0"/>
              <a:buChar char="•"/>
            </a:pPr>
            <a:r>
              <a:rPr lang="tr-TR" altLang="tr-TR" sz="1500" dirty="0">
                <a:solidFill>
                  <a:prstClr val="black"/>
                </a:solidFill>
                <a:latin typeface="Times New Roman" panose="02020603050405020304" pitchFamily="18" charset="0"/>
                <a:cs typeface="Times New Roman" panose="02020603050405020304" pitchFamily="18" charset="0"/>
              </a:rPr>
              <a:t>1995 COCO, </a:t>
            </a:r>
            <a:r>
              <a:rPr lang="tr-TR" altLang="tr-TR" sz="1500" dirty="0" err="1">
                <a:solidFill>
                  <a:prstClr val="black"/>
                </a:solidFill>
                <a:latin typeface="Times New Roman" panose="02020603050405020304" pitchFamily="18" charset="0"/>
                <a:cs typeface="Times New Roman" panose="02020603050405020304" pitchFamily="18" charset="0"/>
              </a:rPr>
              <a:t>Criteria</a:t>
            </a:r>
            <a:r>
              <a:rPr lang="tr-TR" altLang="tr-TR" sz="1500" dirty="0">
                <a:solidFill>
                  <a:prstClr val="black"/>
                </a:solidFill>
                <a:latin typeface="Times New Roman" panose="02020603050405020304" pitchFamily="18" charset="0"/>
                <a:cs typeface="Times New Roman" panose="02020603050405020304" pitchFamily="18" charset="0"/>
              </a:rPr>
              <a:t> of Control , </a:t>
            </a:r>
            <a:r>
              <a:rPr lang="tr-TR" altLang="tr-TR" sz="1500" dirty="0" smtClean="0">
                <a:solidFill>
                  <a:prstClr val="black"/>
                </a:solidFill>
                <a:latin typeface="Times New Roman" panose="02020603050405020304" pitchFamily="18" charset="0"/>
                <a:cs typeface="Times New Roman" panose="02020603050405020304" pitchFamily="18" charset="0"/>
              </a:rPr>
              <a:t>Kanada</a:t>
            </a:r>
          </a:p>
          <a:p>
            <a:pPr marL="414772" lvl="1" algn="just" defTabSz="829544"/>
            <a:endParaRPr lang="tr-TR" altLang="tr-TR" sz="1500" dirty="0">
              <a:solidFill>
                <a:prstClr val="black"/>
              </a:solidFill>
              <a:latin typeface="Times New Roman" panose="02020603050405020304" pitchFamily="18" charset="0"/>
              <a:cs typeface="Times New Roman" panose="02020603050405020304" pitchFamily="18" charset="0"/>
            </a:endParaRPr>
          </a:p>
          <a:p>
            <a:pPr marL="674004" lvl="1" indent="-259232" algn="just" defTabSz="829544">
              <a:buFont typeface="Arial" panose="020B0604020202020204" pitchFamily="34" charset="0"/>
              <a:buChar char="•"/>
            </a:pPr>
            <a:r>
              <a:rPr lang="tr-TR" altLang="tr-TR" sz="1500" dirty="0">
                <a:solidFill>
                  <a:prstClr val="black"/>
                </a:solidFill>
                <a:latin typeface="Times New Roman" panose="02020603050405020304" pitchFamily="18" charset="0"/>
                <a:cs typeface="Times New Roman" panose="02020603050405020304" pitchFamily="18" charset="0"/>
              </a:rPr>
              <a:t>1998 </a:t>
            </a:r>
            <a:r>
              <a:rPr lang="tr-TR" altLang="tr-TR" sz="1500" dirty="0" err="1">
                <a:solidFill>
                  <a:prstClr val="black"/>
                </a:solidFill>
                <a:latin typeface="Times New Roman" panose="02020603050405020304" pitchFamily="18" charset="0"/>
                <a:cs typeface="Times New Roman" panose="02020603050405020304" pitchFamily="18" charset="0"/>
              </a:rPr>
              <a:t>Şefaflık</a:t>
            </a:r>
            <a:r>
              <a:rPr lang="tr-TR" altLang="tr-TR" sz="1500" dirty="0">
                <a:solidFill>
                  <a:prstClr val="black"/>
                </a:solidFill>
                <a:latin typeface="Times New Roman" panose="02020603050405020304" pitchFamily="18" charset="0"/>
                <a:cs typeface="Times New Roman" panose="02020603050405020304" pitchFamily="18" charset="0"/>
              </a:rPr>
              <a:t> ve Kontrol Yasası  (</a:t>
            </a:r>
            <a:r>
              <a:rPr lang="tr-TR" altLang="tr-TR" sz="1500" dirty="0" err="1">
                <a:solidFill>
                  <a:prstClr val="black"/>
                </a:solidFill>
                <a:latin typeface="Times New Roman" panose="02020603050405020304" pitchFamily="18" charset="0"/>
                <a:cs typeface="Times New Roman" panose="02020603050405020304" pitchFamily="18" charset="0"/>
              </a:rPr>
              <a:t>Kontrag</a:t>
            </a:r>
            <a:r>
              <a:rPr lang="tr-TR" altLang="tr-TR" sz="1500" dirty="0">
                <a:solidFill>
                  <a:prstClr val="black"/>
                </a:solidFill>
                <a:latin typeface="Times New Roman" panose="02020603050405020304" pitchFamily="18" charset="0"/>
                <a:cs typeface="Times New Roman" panose="02020603050405020304" pitchFamily="18" charset="0"/>
              </a:rPr>
              <a:t>), </a:t>
            </a:r>
            <a:r>
              <a:rPr lang="tr-TR" altLang="tr-TR" sz="1500" dirty="0" smtClean="0">
                <a:solidFill>
                  <a:prstClr val="black"/>
                </a:solidFill>
                <a:latin typeface="Times New Roman" panose="02020603050405020304" pitchFamily="18" charset="0"/>
                <a:cs typeface="Times New Roman" panose="02020603050405020304" pitchFamily="18" charset="0"/>
              </a:rPr>
              <a:t>Almanya</a:t>
            </a:r>
          </a:p>
          <a:p>
            <a:pPr marL="414772" lvl="1" algn="just" defTabSz="829544"/>
            <a:endParaRPr lang="tr-TR" altLang="tr-TR" sz="1500" dirty="0">
              <a:solidFill>
                <a:prstClr val="black"/>
              </a:solidFill>
              <a:latin typeface="Times New Roman" panose="02020603050405020304" pitchFamily="18" charset="0"/>
              <a:cs typeface="Times New Roman" panose="02020603050405020304" pitchFamily="18" charset="0"/>
            </a:endParaRPr>
          </a:p>
          <a:p>
            <a:pPr marL="674004" lvl="1" indent="-259232" algn="just" defTabSz="829544">
              <a:buFont typeface="Arial" panose="020B0604020202020204" pitchFamily="34" charset="0"/>
              <a:buChar char="•"/>
            </a:pPr>
            <a:r>
              <a:rPr lang="tr-TR" altLang="tr-TR" sz="1500" dirty="0">
                <a:solidFill>
                  <a:prstClr val="black"/>
                </a:solidFill>
                <a:latin typeface="Times New Roman" panose="02020603050405020304" pitchFamily="18" charset="0"/>
                <a:cs typeface="Times New Roman" panose="02020603050405020304" pitchFamily="18" charset="0"/>
              </a:rPr>
              <a:t>1999 İç Kontrol, Birleştirilmiş Kurallar Üzerine Yönetim Kurulu Üyeleri İçin </a:t>
            </a:r>
            <a:r>
              <a:rPr lang="tr-TR" altLang="tr-TR" sz="1500" dirty="0" smtClean="0">
                <a:solidFill>
                  <a:prstClr val="black"/>
                </a:solidFill>
                <a:latin typeface="Times New Roman" panose="02020603050405020304" pitchFamily="18" charset="0"/>
                <a:cs typeface="Times New Roman" panose="02020603050405020304" pitchFamily="18" charset="0"/>
              </a:rPr>
              <a:t>Rehber </a:t>
            </a:r>
            <a:r>
              <a:rPr lang="tr-TR" altLang="tr-TR" sz="1500" dirty="0">
                <a:solidFill>
                  <a:prstClr val="black"/>
                </a:solidFill>
                <a:latin typeface="Times New Roman" panose="02020603050405020304" pitchFamily="18" charset="0"/>
                <a:cs typeface="Times New Roman" panose="02020603050405020304" pitchFamily="18" charset="0"/>
              </a:rPr>
              <a:t>(</a:t>
            </a:r>
            <a:r>
              <a:rPr lang="tr-TR" altLang="tr-TR" sz="1500" dirty="0" err="1">
                <a:solidFill>
                  <a:prstClr val="black"/>
                </a:solidFill>
                <a:latin typeface="Times New Roman" panose="02020603050405020304" pitchFamily="18" charset="0"/>
                <a:cs typeface="Times New Roman" panose="02020603050405020304" pitchFamily="18" charset="0"/>
              </a:rPr>
              <a:t>Turnbull</a:t>
            </a:r>
            <a:r>
              <a:rPr lang="tr-TR" altLang="tr-TR" sz="1500" dirty="0">
                <a:solidFill>
                  <a:prstClr val="black"/>
                </a:solidFill>
                <a:latin typeface="Times New Roman" panose="02020603050405020304" pitchFamily="18" charset="0"/>
                <a:cs typeface="Times New Roman" panose="02020603050405020304" pitchFamily="18" charset="0"/>
              </a:rPr>
              <a:t> Report</a:t>
            </a:r>
            <a:r>
              <a:rPr lang="tr-TR" altLang="tr-TR" sz="1500" dirty="0" smtClean="0">
                <a:solidFill>
                  <a:prstClr val="black"/>
                </a:solidFill>
                <a:latin typeface="Times New Roman" panose="02020603050405020304" pitchFamily="18" charset="0"/>
                <a:cs typeface="Times New Roman" panose="02020603050405020304" pitchFamily="18" charset="0"/>
              </a:rPr>
              <a:t>)</a:t>
            </a:r>
          </a:p>
          <a:p>
            <a:pPr marL="414772" lvl="1" algn="just" defTabSz="829544"/>
            <a:endParaRPr lang="tr-TR" altLang="tr-TR" sz="1500" dirty="0">
              <a:solidFill>
                <a:prstClr val="black"/>
              </a:solidFill>
              <a:latin typeface="Times New Roman" panose="02020603050405020304" pitchFamily="18" charset="0"/>
              <a:cs typeface="Times New Roman" panose="02020603050405020304" pitchFamily="18" charset="0"/>
            </a:endParaRPr>
          </a:p>
          <a:p>
            <a:pPr marL="674004" lvl="1" indent="-259232" algn="just" defTabSz="829544">
              <a:buFont typeface="Arial" panose="020B0604020202020204" pitchFamily="34" charset="0"/>
              <a:buChar char="•"/>
            </a:pPr>
            <a:r>
              <a:rPr lang="tr-TR" altLang="tr-TR" sz="1500" dirty="0">
                <a:solidFill>
                  <a:prstClr val="black"/>
                </a:solidFill>
                <a:latin typeface="Times New Roman" panose="02020603050405020304" pitchFamily="18" charset="0"/>
                <a:cs typeface="Times New Roman" panose="02020603050405020304" pitchFamily="18" charset="0"/>
              </a:rPr>
              <a:t>2002 </a:t>
            </a:r>
            <a:r>
              <a:rPr lang="tr-TR" altLang="tr-TR" sz="1500" dirty="0" err="1">
                <a:solidFill>
                  <a:prstClr val="black"/>
                </a:solidFill>
                <a:latin typeface="Times New Roman" panose="02020603050405020304" pitchFamily="18" charset="0"/>
                <a:cs typeface="Times New Roman" panose="02020603050405020304" pitchFamily="18" charset="0"/>
              </a:rPr>
              <a:t>Sarbanes-Oxley</a:t>
            </a:r>
            <a:r>
              <a:rPr lang="tr-TR" altLang="tr-TR" sz="1500" dirty="0">
                <a:solidFill>
                  <a:prstClr val="black"/>
                </a:solidFill>
                <a:latin typeface="Times New Roman" panose="02020603050405020304" pitchFamily="18" charset="0"/>
                <a:cs typeface="Times New Roman" panose="02020603050405020304" pitchFamily="18" charset="0"/>
              </a:rPr>
              <a:t> Yasası, </a:t>
            </a:r>
            <a:r>
              <a:rPr lang="tr-TR" altLang="tr-TR" sz="1500" dirty="0" smtClean="0">
                <a:solidFill>
                  <a:prstClr val="black"/>
                </a:solidFill>
                <a:latin typeface="Times New Roman" panose="02020603050405020304" pitchFamily="18" charset="0"/>
                <a:cs typeface="Times New Roman" panose="02020603050405020304" pitchFamily="18" charset="0"/>
              </a:rPr>
              <a:t>ABD</a:t>
            </a:r>
          </a:p>
          <a:p>
            <a:pPr marL="414772" lvl="1" algn="just" defTabSz="829544"/>
            <a:endParaRPr lang="tr-TR" altLang="tr-TR" sz="1500" dirty="0">
              <a:solidFill>
                <a:prstClr val="black"/>
              </a:solidFill>
              <a:latin typeface="Times New Roman" panose="02020603050405020304" pitchFamily="18" charset="0"/>
              <a:cs typeface="Times New Roman" panose="02020603050405020304" pitchFamily="18" charset="0"/>
            </a:endParaRPr>
          </a:p>
          <a:p>
            <a:pPr marL="674004" lvl="1" indent="-259232" algn="just" defTabSz="829544">
              <a:buFont typeface="Arial" panose="020B0604020202020204" pitchFamily="34" charset="0"/>
              <a:buChar char="•"/>
            </a:pPr>
            <a:r>
              <a:rPr lang="tr-TR" altLang="tr-TR" sz="1500" dirty="0">
                <a:solidFill>
                  <a:prstClr val="black"/>
                </a:solidFill>
                <a:latin typeface="Times New Roman" panose="02020603050405020304" pitchFamily="18" charset="0"/>
                <a:cs typeface="Times New Roman" panose="02020603050405020304" pitchFamily="18" charset="0"/>
              </a:rPr>
              <a:t>2013 COSO,  İç Kontrol Bütünleşik Çerçeve Raporu (Güncelleme), </a:t>
            </a:r>
            <a:r>
              <a:rPr lang="tr-TR" altLang="tr-TR" sz="1500" dirty="0" smtClean="0">
                <a:solidFill>
                  <a:prstClr val="black"/>
                </a:solidFill>
                <a:latin typeface="Times New Roman" panose="02020603050405020304" pitchFamily="18" charset="0"/>
                <a:cs typeface="Times New Roman" panose="02020603050405020304" pitchFamily="18" charset="0"/>
              </a:rPr>
              <a:t>ABD</a:t>
            </a:r>
            <a:endParaRPr lang="tr-TR" altLang="tr-TR" sz="1500" dirty="0">
              <a:solidFill>
                <a:prstClr val="black"/>
              </a:solidFill>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 xmlns:a16="http://schemas.microsoft.com/office/drawing/2014/main" id="{B8324A0F-C77C-49D1-BED7-B74D2DB130C5}"/>
              </a:ext>
            </a:extLst>
          </p:cNvPr>
          <p:cNvSpPr txBox="1"/>
          <p:nvPr/>
        </p:nvSpPr>
        <p:spPr>
          <a:xfrm>
            <a:off x="639192" y="2299317"/>
            <a:ext cx="4052313" cy="1435842"/>
          </a:xfrm>
          <a:prstGeom prst="rect">
            <a:avLst/>
          </a:prstGeom>
          <a:blipFill>
            <a:blip r:embed="rId2"/>
            <a:tile tx="0" ty="0" sx="100000" sy="100000" flip="none" algn="tl"/>
          </a:blipFill>
          <a:ln>
            <a:solidFill>
              <a:schemeClr val="accent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defTabSz="829544">
              <a:lnSpc>
                <a:spcPct val="150000"/>
              </a:lnSpc>
            </a:pPr>
            <a:r>
              <a:rPr lang="tr-TR" altLang="tr-TR" sz="1500" b="1" dirty="0">
                <a:solidFill>
                  <a:prstClr val="black"/>
                </a:solidFill>
                <a:latin typeface="Times New Roman" panose="02020603050405020304" pitchFamily="18" charset="0"/>
                <a:cs typeface="Times New Roman" panose="02020603050405020304" pitchFamily="18" charset="0"/>
              </a:rPr>
              <a:t>1980’li yıllar da, ilk standart oluşturma çabaları başlamış ve</a:t>
            </a:r>
          </a:p>
          <a:p>
            <a:pPr defTabSz="829544">
              <a:lnSpc>
                <a:spcPct val="150000"/>
              </a:lnSpc>
            </a:pPr>
            <a:r>
              <a:rPr lang="tr-TR" altLang="tr-TR" sz="1500" b="1" dirty="0">
                <a:solidFill>
                  <a:prstClr val="black"/>
                </a:solidFill>
                <a:latin typeface="Times New Roman" panose="02020603050405020304" pitchFamily="18" charset="0"/>
                <a:cs typeface="Times New Roman" panose="02020603050405020304" pitchFamily="18" charset="0"/>
              </a:rPr>
              <a:t>1990’lı yıllar da, iç kontrol modelleri ortaya çıkmıştır</a:t>
            </a:r>
            <a:r>
              <a:rPr lang="tr-TR" altLang="tr-TR" sz="1500" b="1" dirty="0" smtClean="0">
                <a:solidFill>
                  <a:srgbClr val="000099"/>
                </a:solidFill>
                <a:latin typeface="Times New Roman" panose="02020603050405020304" pitchFamily="18" charset="0"/>
                <a:cs typeface="Times New Roman" panose="02020603050405020304" pitchFamily="18" charset="0"/>
              </a:rPr>
              <a:t>.</a:t>
            </a:r>
            <a:endParaRPr lang="tr-TR" altLang="tr-TR" sz="15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398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 xmlns:a16="http://schemas.microsoft.com/office/drawing/2014/main" id="{558B9634-86DB-43F3-8B0F-8E79D6EF3411}"/>
              </a:ext>
            </a:extLst>
          </p:cNvPr>
          <p:cNvSpPr>
            <a:spLocks noGrp="1"/>
          </p:cNvSpPr>
          <p:nvPr>
            <p:ph type="title" idx="4294967295"/>
          </p:nvPr>
        </p:nvSpPr>
        <p:spPr>
          <a:xfrm>
            <a:off x="1018807" y="1237449"/>
            <a:ext cx="2901938" cy="382306"/>
          </a:xfrm>
          <a:prstGeom prst="rect">
            <a:avLst/>
          </a:prstGeom>
        </p:spPr>
        <p:txBody>
          <a:bodyPr/>
          <a:lstStyle/>
          <a:p>
            <a:pPr algn="l"/>
            <a:r>
              <a:rPr lang="tr-TR" sz="1800" dirty="0">
                <a:latin typeface="Times New Roman" panose="02020603050405020304" pitchFamily="18" charset="0"/>
                <a:cs typeface="Times New Roman" panose="02020603050405020304" pitchFamily="18" charset="0"/>
              </a:rPr>
              <a:t>COSO Nedir ?</a:t>
            </a:r>
          </a:p>
        </p:txBody>
      </p:sp>
      <p:sp>
        <p:nvSpPr>
          <p:cNvPr id="6" name="Dikdörtgen 5">
            <a:extLst>
              <a:ext uri="{FF2B5EF4-FFF2-40B4-BE49-F238E27FC236}">
                <a16:creationId xmlns="" xmlns:a16="http://schemas.microsoft.com/office/drawing/2014/main" id="{2E87EB49-7128-4208-AC4C-0A38DC99BA35}"/>
              </a:ext>
            </a:extLst>
          </p:cNvPr>
          <p:cNvSpPr/>
          <p:nvPr/>
        </p:nvSpPr>
        <p:spPr>
          <a:xfrm>
            <a:off x="1018807" y="2211046"/>
            <a:ext cx="9829705" cy="1823576"/>
          </a:xfrm>
          <a:prstGeom prst="rect">
            <a:avLst/>
          </a:prstGeom>
        </p:spPr>
        <p:txBody>
          <a:bodyPr wrap="square">
            <a:spAutoFit/>
          </a:bodyPr>
          <a:lstStyle/>
          <a:p>
            <a:pPr algn="just">
              <a:lnSpc>
                <a:spcPct val="150000"/>
              </a:lnSpc>
            </a:pPr>
            <a:r>
              <a:rPr lang="tr-TR" sz="1500" dirty="0">
                <a:latin typeface="Times New Roman" panose="02020603050405020304" pitchFamily="18" charset="0"/>
                <a:cs typeface="Times New Roman" panose="02020603050405020304" pitchFamily="18" charset="0"/>
              </a:rPr>
              <a:t>Yönetimin temel fonksiyonlarından bir tanesi kontroldür. </a:t>
            </a:r>
            <a:r>
              <a:rPr lang="tr-TR" sz="1500" dirty="0" smtClean="0">
                <a:latin typeface="Times New Roman" panose="02020603050405020304" pitchFamily="18" charset="0"/>
                <a:cs typeface="Times New Roman" panose="02020603050405020304" pitchFamily="18" charset="0"/>
              </a:rPr>
              <a:t>İç </a:t>
            </a:r>
            <a:r>
              <a:rPr lang="tr-TR" sz="1500" dirty="0">
                <a:latin typeface="Times New Roman" panose="02020603050405020304" pitchFamily="18" charset="0"/>
                <a:cs typeface="Times New Roman" panose="02020603050405020304" pitchFamily="18" charset="0"/>
              </a:rPr>
              <a:t>kontrole yönelik çeşitli modeller ve raporlar yayınlanmış  olup şu an dünya da en çok kabul gören kontrol modeli COSO </a:t>
            </a:r>
            <a:r>
              <a:rPr lang="tr-TR" sz="1500" dirty="0" smtClean="0">
                <a:latin typeface="Times New Roman" panose="02020603050405020304" pitchFamily="18" charset="0"/>
                <a:cs typeface="Times New Roman" panose="02020603050405020304" pitchFamily="18" charset="0"/>
              </a:rPr>
              <a:t>tarafından </a:t>
            </a:r>
            <a:r>
              <a:rPr lang="tr-TR" sz="1500" dirty="0">
                <a:latin typeface="Times New Roman" panose="02020603050405020304" pitchFamily="18" charset="0"/>
                <a:cs typeface="Times New Roman" panose="02020603050405020304" pitchFamily="18" charset="0"/>
              </a:rPr>
              <a:t>1992 yılında </a:t>
            </a:r>
            <a:r>
              <a:rPr lang="tr-TR" sz="1500" dirty="0" err="1">
                <a:latin typeface="Times New Roman" panose="02020603050405020304" pitchFamily="18" charset="0"/>
                <a:cs typeface="Times New Roman" panose="02020603050405020304" pitchFamily="18" charset="0"/>
              </a:rPr>
              <a:t>gelistirilen</a:t>
            </a:r>
            <a:r>
              <a:rPr lang="tr-TR" sz="1500" dirty="0">
                <a:latin typeface="Times New Roman" panose="02020603050405020304" pitchFamily="18" charset="0"/>
                <a:cs typeface="Times New Roman" panose="02020603050405020304" pitchFamily="18" charset="0"/>
              </a:rPr>
              <a:t> COSO İ</a:t>
            </a:r>
            <a:r>
              <a:rPr lang="tr-TR" sz="1500" dirty="0" smtClean="0">
                <a:latin typeface="Times New Roman" panose="02020603050405020304" pitchFamily="18" charset="0"/>
                <a:cs typeface="Times New Roman" panose="02020603050405020304" pitchFamily="18" charset="0"/>
              </a:rPr>
              <a:t>ç </a:t>
            </a:r>
            <a:r>
              <a:rPr lang="tr-TR" sz="1500" dirty="0">
                <a:latin typeface="Times New Roman" panose="02020603050405020304" pitchFamily="18" charset="0"/>
                <a:cs typeface="Times New Roman" panose="02020603050405020304" pitchFamily="18" charset="0"/>
              </a:rPr>
              <a:t>Kontrol Çerçevesidir.  </a:t>
            </a:r>
          </a:p>
          <a:p>
            <a:pPr algn="just">
              <a:lnSpc>
                <a:spcPct val="150000"/>
              </a:lnSpc>
            </a:pPr>
            <a:endParaRPr lang="tr-TR" sz="1500" dirty="0">
              <a:latin typeface="Times New Roman" panose="02020603050405020304" pitchFamily="18" charset="0"/>
              <a:cs typeface="Times New Roman" panose="02020603050405020304" pitchFamily="18" charset="0"/>
            </a:endParaRPr>
          </a:p>
          <a:p>
            <a:pPr algn="just">
              <a:lnSpc>
                <a:spcPct val="150000"/>
              </a:lnSpc>
            </a:pPr>
            <a:r>
              <a:rPr lang="tr-TR" sz="1500" dirty="0">
                <a:latin typeface="Times New Roman" panose="02020603050405020304" pitchFamily="18" charset="0"/>
                <a:cs typeface="Times New Roman" panose="02020603050405020304" pitchFamily="18" charset="0"/>
              </a:rPr>
              <a:t>COSO bir organizasyon içerisinde iç kontrolün nasıl işlemesi gerektiğini anlatan, 2004 yılı ile birlikte  geliştirilerek risk yönetimi unsurlarını da içine katan modeldir</a:t>
            </a:r>
            <a:r>
              <a:rPr lang="tr-TR" sz="1500" dirty="0" smtClean="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852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 xmlns:a16="http://schemas.microsoft.com/office/drawing/2014/main" id="{25790254-749C-4FCA-8986-D6383A814F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71" y="1682886"/>
            <a:ext cx="3521978" cy="2960133"/>
          </a:xfrm>
          <a:prstGeom prst="rect">
            <a:avLst/>
          </a:prstGeom>
        </p:spPr>
      </p:pic>
      <p:sp>
        <p:nvSpPr>
          <p:cNvPr id="9" name="Dikdörtgen 8">
            <a:extLst>
              <a:ext uri="{FF2B5EF4-FFF2-40B4-BE49-F238E27FC236}">
                <a16:creationId xmlns="" xmlns:a16="http://schemas.microsoft.com/office/drawing/2014/main" id="{3C18AFC7-17CB-437A-9CF1-E59F225FA84F}"/>
              </a:ext>
            </a:extLst>
          </p:cNvPr>
          <p:cNvSpPr/>
          <p:nvPr/>
        </p:nvSpPr>
        <p:spPr>
          <a:xfrm>
            <a:off x="4936759" y="2204967"/>
            <a:ext cx="6311249" cy="2677656"/>
          </a:xfrm>
          <a:prstGeom prst="rect">
            <a:avLst/>
          </a:prstGeom>
        </p:spPr>
        <p:txBody>
          <a:bodyPr wrap="square">
            <a:spAutoFit/>
          </a:bodyPr>
          <a:lstStyle/>
          <a:p>
            <a:pPr algn="just"/>
            <a:r>
              <a:rPr lang="tr-TR" sz="1500" b="1"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COSO İÇ KONTROL YAPISININ ANA </a:t>
            </a:r>
            <a:r>
              <a:rPr lang="tr-TR" b="1" dirty="0" smtClean="0">
                <a:latin typeface="Times New Roman" panose="02020603050405020304" pitchFamily="18" charset="0"/>
                <a:cs typeface="Times New Roman" panose="02020603050405020304" pitchFamily="18" charset="0"/>
              </a:rPr>
              <a:t>BİLEŞENLERİ</a:t>
            </a:r>
          </a:p>
          <a:p>
            <a:pPr algn="just"/>
            <a:endParaRPr lang="tr-TR" sz="15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500" dirty="0">
                <a:latin typeface="Times New Roman" panose="02020603050405020304" pitchFamily="18" charset="0"/>
                <a:cs typeface="Times New Roman" panose="02020603050405020304" pitchFamily="18" charset="0"/>
              </a:rPr>
              <a:t>Kontrol </a:t>
            </a:r>
            <a:r>
              <a:rPr lang="tr-TR" sz="1500" dirty="0" smtClean="0">
                <a:latin typeface="Times New Roman" panose="02020603050405020304" pitchFamily="18" charset="0"/>
                <a:cs typeface="Times New Roman" panose="02020603050405020304" pitchFamily="18" charset="0"/>
              </a:rPr>
              <a:t>Ortamı</a:t>
            </a:r>
          </a:p>
          <a:p>
            <a:pPr marL="342900" indent="-342900" algn="just">
              <a:buFont typeface="+mj-lt"/>
              <a:buAutoNum type="arabicPeriod"/>
            </a:pPr>
            <a:endParaRPr lang="tr-TR" sz="15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500" dirty="0" smtClean="0">
                <a:latin typeface="Times New Roman" panose="02020603050405020304" pitchFamily="18" charset="0"/>
                <a:cs typeface="Times New Roman" panose="02020603050405020304" pitchFamily="18" charset="0"/>
              </a:rPr>
              <a:t>Risk Değerlendirme</a:t>
            </a:r>
          </a:p>
          <a:p>
            <a:pPr marL="342900" indent="-342900" algn="just">
              <a:buFont typeface="+mj-lt"/>
              <a:buAutoNum type="arabicPeriod"/>
            </a:pPr>
            <a:endParaRPr lang="tr-TR" sz="15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500" dirty="0" smtClean="0">
                <a:latin typeface="Times New Roman" panose="02020603050405020304" pitchFamily="18" charset="0"/>
                <a:cs typeface="Times New Roman" panose="02020603050405020304" pitchFamily="18" charset="0"/>
              </a:rPr>
              <a:t>Kontrol Faaliyetleri</a:t>
            </a:r>
          </a:p>
          <a:p>
            <a:pPr marL="342900" indent="-342900" algn="just">
              <a:buFont typeface="+mj-lt"/>
              <a:buAutoNum type="arabicPeriod"/>
            </a:pPr>
            <a:endParaRPr lang="tr-TR" sz="15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500" dirty="0" smtClean="0">
                <a:latin typeface="Times New Roman" panose="02020603050405020304" pitchFamily="18" charset="0"/>
                <a:cs typeface="Times New Roman" panose="02020603050405020304" pitchFamily="18" charset="0"/>
              </a:rPr>
              <a:t>Bilgi </a:t>
            </a:r>
            <a:r>
              <a:rPr lang="tr-TR" sz="1500" dirty="0">
                <a:latin typeface="Times New Roman" panose="02020603050405020304" pitchFamily="18" charset="0"/>
                <a:cs typeface="Times New Roman" panose="02020603050405020304" pitchFamily="18" charset="0"/>
              </a:rPr>
              <a:t>ve </a:t>
            </a:r>
            <a:r>
              <a:rPr lang="tr-TR" sz="1500" dirty="0" smtClean="0">
                <a:latin typeface="Times New Roman" panose="02020603050405020304" pitchFamily="18" charset="0"/>
                <a:cs typeface="Times New Roman" panose="02020603050405020304" pitchFamily="18" charset="0"/>
              </a:rPr>
              <a:t>İletişim</a:t>
            </a:r>
          </a:p>
          <a:p>
            <a:pPr marL="342900" indent="-342900" algn="just">
              <a:buFont typeface="+mj-lt"/>
              <a:buAutoNum type="arabicPeriod"/>
            </a:pPr>
            <a:endParaRPr lang="tr-TR" sz="15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500" dirty="0" smtClean="0">
                <a:latin typeface="Times New Roman" panose="02020603050405020304" pitchFamily="18" charset="0"/>
                <a:cs typeface="Times New Roman" panose="02020603050405020304" pitchFamily="18" charset="0"/>
              </a:rPr>
              <a:t>İzleme </a:t>
            </a:r>
            <a:r>
              <a:rPr lang="tr-TR" sz="1500" dirty="0">
                <a:latin typeface="Times New Roman" panose="02020603050405020304" pitchFamily="18" charset="0"/>
                <a:cs typeface="Times New Roman" panose="02020603050405020304" pitchFamily="18" charset="0"/>
              </a:rPr>
              <a:t>Faaliyetleri</a:t>
            </a:r>
          </a:p>
        </p:txBody>
      </p:sp>
      <p:sp>
        <p:nvSpPr>
          <p:cNvPr id="5" name="Unvan 1">
            <a:extLst>
              <a:ext uri="{FF2B5EF4-FFF2-40B4-BE49-F238E27FC236}">
                <a16:creationId xmlns="" xmlns:a16="http://schemas.microsoft.com/office/drawing/2014/main" id="{558B9634-86DB-43F3-8B0F-8E79D6EF3411}"/>
              </a:ext>
            </a:extLst>
          </p:cNvPr>
          <p:cNvSpPr>
            <a:spLocks noGrp="1"/>
          </p:cNvSpPr>
          <p:nvPr>
            <p:ph type="title" idx="4294967295"/>
          </p:nvPr>
        </p:nvSpPr>
        <p:spPr>
          <a:xfrm>
            <a:off x="681456" y="1148673"/>
            <a:ext cx="2442744" cy="382306"/>
          </a:xfrm>
          <a:prstGeom prst="rect">
            <a:avLst/>
          </a:prstGeom>
        </p:spPr>
        <p:txBody>
          <a:bodyPr/>
          <a:lstStyle/>
          <a:p>
            <a:r>
              <a:rPr lang="tr-TR" sz="1800" dirty="0">
                <a:latin typeface="Times New Roman" panose="02020603050405020304" pitchFamily="18" charset="0"/>
                <a:cs typeface="Times New Roman" panose="02020603050405020304" pitchFamily="18" charset="0"/>
              </a:rPr>
              <a:t>COSO </a:t>
            </a:r>
            <a:r>
              <a:rPr lang="tr-TR" sz="1800" dirty="0" smtClean="0">
                <a:latin typeface="Times New Roman" panose="02020603050405020304" pitchFamily="18" charset="0"/>
                <a:cs typeface="Times New Roman" panose="02020603050405020304" pitchFamily="18" charset="0"/>
              </a:rPr>
              <a:t>MODELİ</a:t>
            </a:r>
            <a:endParaRPr lang="tr-TR" sz="18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8043199" y="3350027"/>
            <a:ext cx="2731069" cy="2242906"/>
          </a:xfrm>
          <a:prstGeom prst="rect">
            <a:avLst/>
          </a:prstGeom>
        </p:spPr>
      </p:pic>
    </p:spTree>
    <p:extLst>
      <p:ext uri="{BB962C8B-B14F-4D97-AF65-F5344CB8AC3E}">
        <p14:creationId xmlns:p14="http://schemas.microsoft.com/office/powerpoint/2010/main" val="756569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 xmlns:a16="http://schemas.microsoft.com/office/drawing/2014/main" id="{558B9634-86DB-43F3-8B0F-8E79D6EF3411}"/>
              </a:ext>
            </a:extLst>
          </p:cNvPr>
          <p:cNvSpPr>
            <a:spLocks noGrp="1"/>
          </p:cNvSpPr>
          <p:nvPr>
            <p:ph type="title" idx="4294967295"/>
          </p:nvPr>
        </p:nvSpPr>
        <p:spPr>
          <a:xfrm>
            <a:off x="681456" y="1001592"/>
            <a:ext cx="2901938" cy="382306"/>
          </a:xfrm>
          <a:prstGeom prst="rect">
            <a:avLst/>
          </a:prstGeom>
        </p:spPr>
        <p:txBody>
          <a:bodyPr/>
          <a:lstStyle/>
          <a:p>
            <a:pPr algn="l"/>
            <a:r>
              <a:rPr lang="tr-TR" sz="1800" dirty="0">
                <a:latin typeface="Times New Roman" panose="02020603050405020304" pitchFamily="18" charset="0"/>
                <a:cs typeface="Times New Roman" panose="02020603050405020304" pitchFamily="18" charset="0"/>
              </a:rPr>
              <a:t>1) Kontrol Ortamı</a:t>
            </a:r>
          </a:p>
        </p:txBody>
      </p:sp>
      <p:sp>
        <p:nvSpPr>
          <p:cNvPr id="6" name="Dikdörtgen 5">
            <a:extLst>
              <a:ext uri="{FF2B5EF4-FFF2-40B4-BE49-F238E27FC236}">
                <a16:creationId xmlns="" xmlns:a16="http://schemas.microsoft.com/office/drawing/2014/main" id="{2E87EB49-7128-4208-AC4C-0A38DC99BA35}"/>
              </a:ext>
            </a:extLst>
          </p:cNvPr>
          <p:cNvSpPr/>
          <p:nvPr/>
        </p:nvSpPr>
        <p:spPr>
          <a:xfrm>
            <a:off x="815195" y="1539267"/>
            <a:ext cx="9492354" cy="945323"/>
          </a:xfrm>
          <a:prstGeom prst="rect">
            <a:avLst/>
          </a:prstGeom>
        </p:spPr>
        <p:txBody>
          <a:bodyPr wrap="square">
            <a:spAutoFit/>
          </a:bodyPr>
          <a:lstStyle/>
          <a:p>
            <a:pPr algn="just">
              <a:lnSpc>
                <a:spcPct val="200000"/>
              </a:lnSpc>
            </a:pPr>
            <a:r>
              <a:rPr lang="tr-TR" sz="1500" dirty="0">
                <a:latin typeface="Times New Roman" panose="02020603050405020304" pitchFamily="18" charset="0"/>
                <a:cs typeface="Times New Roman" panose="02020603050405020304" pitchFamily="18" charset="0"/>
              </a:rPr>
              <a:t>COSO </a:t>
            </a:r>
            <a:r>
              <a:rPr lang="tr-TR" sz="1500" dirty="0" smtClean="0">
                <a:latin typeface="Times New Roman" panose="02020603050405020304" pitchFamily="18" charset="0"/>
                <a:cs typeface="Times New Roman" panose="02020603050405020304" pitchFamily="18" charset="0"/>
              </a:rPr>
              <a:t>modeline </a:t>
            </a:r>
            <a:r>
              <a:rPr lang="tr-TR" sz="1500" dirty="0">
                <a:latin typeface="Times New Roman" panose="02020603050405020304" pitchFamily="18" charset="0"/>
                <a:cs typeface="Times New Roman" panose="02020603050405020304" pitchFamily="18" charset="0"/>
              </a:rPr>
              <a:t>göre </a:t>
            </a:r>
            <a:r>
              <a:rPr lang="tr-TR" sz="1500" dirty="0" smtClean="0">
                <a:latin typeface="Times New Roman" panose="02020603050405020304" pitchFamily="18" charset="0"/>
                <a:cs typeface="Times New Roman" panose="02020603050405020304" pitchFamily="18" charset="0"/>
              </a:rPr>
              <a:t>Kontrol </a:t>
            </a:r>
            <a:r>
              <a:rPr lang="tr-TR" sz="1500" dirty="0">
                <a:latin typeface="Times New Roman" panose="02020603050405020304" pitchFamily="18" charset="0"/>
                <a:cs typeface="Times New Roman" panose="02020603050405020304" pitchFamily="18" charset="0"/>
              </a:rPr>
              <a:t>O</a:t>
            </a:r>
            <a:r>
              <a:rPr lang="tr-TR" sz="1500" dirty="0" smtClean="0">
                <a:latin typeface="Times New Roman" panose="02020603050405020304" pitchFamily="18" charset="0"/>
                <a:cs typeface="Times New Roman" panose="02020603050405020304" pitchFamily="18" charset="0"/>
              </a:rPr>
              <a:t>rtamı</a:t>
            </a:r>
            <a:r>
              <a:rPr lang="tr-TR" sz="1500" dirty="0">
                <a:latin typeface="Times New Roman" panose="02020603050405020304" pitchFamily="18" charset="0"/>
                <a:cs typeface="Times New Roman" panose="02020603050405020304" pitchFamily="18" charset="0"/>
              </a:rPr>
              <a:t>, bir idarede çalışanların iç kontrol bilincinin oluşmasını sağlayarak iç kontrolün diğer bileşenleri için temel oluşturmaktadır. Kontrol </a:t>
            </a:r>
            <a:r>
              <a:rPr lang="tr-TR" sz="1500" dirty="0" smtClean="0">
                <a:latin typeface="Times New Roman" panose="02020603050405020304" pitchFamily="18" charset="0"/>
                <a:cs typeface="Times New Roman" panose="02020603050405020304" pitchFamily="18" charset="0"/>
              </a:rPr>
              <a:t>Ortamı </a:t>
            </a:r>
            <a:r>
              <a:rPr lang="tr-TR" sz="1500" dirty="0">
                <a:latin typeface="Times New Roman" panose="02020603050405020304" pitchFamily="18" charset="0"/>
                <a:cs typeface="Times New Roman" panose="02020603050405020304" pitchFamily="18" charset="0"/>
              </a:rPr>
              <a:t>iç kontrol sisteminin temel bileşenidir</a:t>
            </a:r>
            <a:r>
              <a:rPr lang="tr-TR" sz="1500" dirty="0" smtClean="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 xmlns:a16="http://schemas.microsoft.com/office/drawing/2014/main" id="{2B6CF381-44F3-4A69-9ADF-D0B802DFF9F0}"/>
              </a:ext>
            </a:extLst>
          </p:cNvPr>
          <p:cNvSpPr/>
          <p:nvPr/>
        </p:nvSpPr>
        <p:spPr>
          <a:xfrm>
            <a:off x="815195" y="3379424"/>
            <a:ext cx="11196413" cy="2330318"/>
          </a:xfrm>
          <a:prstGeom prst="rect">
            <a:avLst/>
          </a:prstGeom>
        </p:spPr>
        <p:txBody>
          <a:bodyPr wrap="square">
            <a:spAutoFit/>
          </a:bodyPr>
          <a:lstStyle/>
          <a:p>
            <a:pPr marL="342900" indent="-342900" algn="just">
              <a:lnSpc>
                <a:spcPct val="200000"/>
              </a:lnSpc>
              <a:buFont typeface="+mj-lt"/>
              <a:buAutoNum type="arabicPeriod"/>
            </a:pPr>
            <a:r>
              <a:rPr lang="tr-TR" sz="1500" dirty="0">
                <a:latin typeface="Times New Roman" panose="02020603050405020304" pitchFamily="18" charset="0"/>
                <a:cs typeface="Times New Roman" panose="02020603050405020304" pitchFamily="18" charset="0"/>
              </a:rPr>
              <a:t>Dürüstlük ve etik değerlere bağlılık. </a:t>
            </a:r>
          </a:p>
          <a:p>
            <a:pPr marL="342900" indent="-342900" algn="just">
              <a:lnSpc>
                <a:spcPct val="200000"/>
              </a:lnSpc>
              <a:buFont typeface="+mj-lt"/>
              <a:buAutoNum type="arabicPeriod"/>
            </a:pPr>
            <a:r>
              <a:rPr lang="tr-TR" sz="1500" dirty="0" smtClean="0">
                <a:latin typeface="Times New Roman" panose="02020603050405020304" pitchFamily="18" charset="0"/>
                <a:cs typeface="Times New Roman" panose="02020603050405020304" pitchFamily="18" charset="0"/>
              </a:rPr>
              <a:t>İzleme ve Yönlendirme </a:t>
            </a:r>
            <a:r>
              <a:rPr lang="tr-TR" sz="1500" dirty="0">
                <a:latin typeface="Times New Roman" panose="02020603050405020304" pitchFamily="18" charset="0"/>
                <a:cs typeface="Times New Roman" panose="02020603050405020304" pitchFamily="18" charset="0"/>
              </a:rPr>
              <a:t>kurulunun </a:t>
            </a:r>
            <a:r>
              <a:rPr lang="tr-TR" sz="1500" dirty="0" smtClean="0">
                <a:latin typeface="Times New Roman" panose="02020603050405020304" pitchFamily="18" charset="0"/>
                <a:cs typeface="Times New Roman" panose="02020603050405020304" pitchFamily="18" charset="0"/>
              </a:rPr>
              <a:t>iç </a:t>
            </a:r>
            <a:r>
              <a:rPr lang="tr-TR" sz="1500" dirty="0">
                <a:latin typeface="Times New Roman" panose="02020603050405020304" pitchFamily="18" charset="0"/>
                <a:cs typeface="Times New Roman" panose="02020603050405020304" pitchFamily="18" charset="0"/>
              </a:rPr>
              <a:t>kontrol sistemini </a:t>
            </a:r>
            <a:r>
              <a:rPr lang="tr-TR" sz="1500" dirty="0" smtClean="0">
                <a:latin typeface="Times New Roman" panose="02020603050405020304" pitchFamily="18" charset="0"/>
                <a:cs typeface="Times New Roman" panose="02020603050405020304" pitchFamily="18" charset="0"/>
              </a:rPr>
              <a:t>izlemesi ve yönlendirmesi.</a:t>
            </a:r>
            <a:endParaRPr lang="tr-TR" sz="1500" dirty="0">
              <a:latin typeface="Times New Roman" panose="02020603050405020304" pitchFamily="18" charset="0"/>
              <a:cs typeface="Times New Roman" panose="02020603050405020304" pitchFamily="18" charset="0"/>
            </a:endParaRPr>
          </a:p>
          <a:p>
            <a:pPr marL="342900" indent="-342900" algn="just">
              <a:lnSpc>
                <a:spcPct val="200000"/>
              </a:lnSpc>
              <a:buFont typeface="+mj-lt"/>
              <a:buAutoNum type="arabicPeriod"/>
            </a:pPr>
            <a:r>
              <a:rPr lang="tr-TR" sz="1500" dirty="0">
                <a:latin typeface="Times New Roman" panose="02020603050405020304" pitchFamily="18" charset="0"/>
                <a:cs typeface="Times New Roman" panose="02020603050405020304" pitchFamily="18" charset="0"/>
              </a:rPr>
              <a:t>Organizasyon yapısının, raporlama ilişkilerinin, </a:t>
            </a:r>
            <a:r>
              <a:rPr lang="tr-TR" sz="1500" dirty="0" smtClean="0">
                <a:latin typeface="Times New Roman" panose="02020603050405020304" pitchFamily="18" charset="0"/>
                <a:cs typeface="Times New Roman" panose="02020603050405020304" pitchFamily="18" charset="0"/>
              </a:rPr>
              <a:t>yetki </a:t>
            </a:r>
            <a:r>
              <a:rPr lang="tr-TR" sz="1500" dirty="0">
                <a:latin typeface="Times New Roman" panose="02020603050405020304" pitchFamily="18" charset="0"/>
                <a:cs typeface="Times New Roman" panose="02020603050405020304" pitchFamily="18" charset="0"/>
              </a:rPr>
              <a:t>ve </a:t>
            </a:r>
            <a:r>
              <a:rPr lang="tr-TR" sz="1500" dirty="0" smtClean="0">
                <a:latin typeface="Times New Roman" panose="02020603050405020304" pitchFamily="18" charset="0"/>
                <a:cs typeface="Times New Roman" panose="02020603050405020304" pitchFamily="18" charset="0"/>
              </a:rPr>
              <a:t>sorumlulukların </a:t>
            </a:r>
            <a:r>
              <a:rPr lang="tr-TR" sz="1500" dirty="0">
                <a:latin typeface="Times New Roman" panose="02020603050405020304" pitchFamily="18" charset="0"/>
                <a:cs typeface="Times New Roman" panose="02020603050405020304" pitchFamily="18" charset="0"/>
              </a:rPr>
              <a:t>belirlenmesi.</a:t>
            </a:r>
          </a:p>
          <a:p>
            <a:pPr marL="342900" indent="-342900" algn="just">
              <a:lnSpc>
                <a:spcPct val="200000"/>
              </a:lnSpc>
              <a:buFont typeface="+mj-lt"/>
              <a:buAutoNum type="arabicPeriod"/>
            </a:pPr>
            <a:r>
              <a:rPr lang="tr-TR" sz="1500" dirty="0">
                <a:latin typeface="Times New Roman" panose="02020603050405020304" pitchFamily="18" charset="0"/>
                <a:cs typeface="Times New Roman" panose="02020603050405020304" pitchFamily="18" charset="0"/>
              </a:rPr>
              <a:t>Uzmanlaşmaya önem verilmesi.</a:t>
            </a:r>
          </a:p>
          <a:p>
            <a:pPr marL="342900" indent="-342900" algn="just">
              <a:lnSpc>
                <a:spcPct val="200000"/>
              </a:lnSpc>
              <a:buFont typeface="+mj-lt"/>
              <a:buAutoNum type="arabicPeriod"/>
            </a:pPr>
            <a:r>
              <a:rPr lang="tr-TR" sz="1500" dirty="0">
                <a:latin typeface="Times New Roman" panose="02020603050405020304" pitchFamily="18" charset="0"/>
                <a:cs typeface="Times New Roman" panose="02020603050405020304" pitchFamily="18" charset="0"/>
              </a:rPr>
              <a:t>Hesap verebilirliğin güçlendirilmesi</a:t>
            </a:r>
            <a:r>
              <a:rPr lang="tr-TR" sz="1500" dirty="0" smtClean="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p:txBody>
      </p:sp>
      <p:sp>
        <p:nvSpPr>
          <p:cNvPr id="5" name="Unvan 1">
            <a:extLst>
              <a:ext uri="{FF2B5EF4-FFF2-40B4-BE49-F238E27FC236}">
                <a16:creationId xmlns="" xmlns:a16="http://schemas.microsoft.com/office/drawing/2014/main" id="{BC331DAB-5E83-4856-BE61-2B408E6986F2}"/>
              </a:ext>
            </a:extLst>
          </p:cNvPr>
          <p:cNvSpPr txBox="1">
            <a:spLocks/>
          </p:cNvSpPr>
          <p:nvPr/>
        </p:nvSpPr>
        <p:spPr>
          <a:xfrm>
            <a:off x="613310" y="2847045"/>
            <a:ext cx="5940168" cy="382306"/>
          </a:xfrm>
          <a:prstGeom prst="rect">
            <a:avLst/>
          </a:prstGeom>
        </p:spPr>
        <p:txBody>
          <a:bodyPr/>
          <a:lstStyle>
            <a:lvl1pPr algn="l" defTabSz="914406" rtl="0" eaLnBrk="1" latinLnBrk="0" hangingPunct="1">
              <a:lnSpc>
                <a:spcPct val="90000"/>
              </a:lnSpc>
              <a:spcBef>
                <a:spcPct val="0"/>
              </a:spcBef>
              <a:buNone/>
              <a:defRPr sz="2177" b="1" kern="1200">
                <a:solidFill>
                  <a:srgbClr val="C00000"/>
                </a:solidFill>
                <a:latin typeface="Arial" panose="020B0604020202020204" pitchFamily="34" charset="0"/>
                <a:ea typeface="+mj-ea"/>
                <a:cs typeface="Arial" panose="020B0604020202020204" pitchFamily="34" charset="0"/>
              </a:defRPr>
            </a:lvl1pPr>
          </a:lstStyle>
          <a:p>
            <a:r>
              <a:rPr lang="tr-TR" sz="1800" dirty="0">
                <a:solidFill>
                  <a:schemeClr val="tx1"/>
                </a:solidFill>
                <a:latin typeface="Times New Roman" panose="02020603050405020304" pitchFamily="18" charset="0"/>
                <a:cs typeface="Times New Roman" panose="02020603050405020304" pitchFamily="18" charset="0"/>
              </a:rPr>
              <a:t>Kontrol Ortamının Temelini Oluşturan </a:t>
            </a:r>
            <a:r>
              <a:rPr lang="tr-TR" sz="1800" dirty="0" smtClean="0">
                <a:solidFill>
                  <a:schemeClr val="tx1"/>
                </a:solidFill>
                <a:latin typeface="Times New Roman" panose="02020603050405020304" pitchFamily="18" charset="0"/>
                <a:cs typeface="Times New Roman" panose="02020603050405020304" pitchFamily="18" charset="0"/>
              </a:rPr>
              <a:t>İlkeler:</a:t>
            </a:r>
            <a:endParaRPr lang="tr-TR"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50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 xmlns:a16="http://schemas.microsoft.com/office/drawing/2014/main" id="{558B9634-86DB-43F3-8B0F-8E79D6EF3411}"/>
              </a:ext>
            </a:extLst>
          </p:cNvPr>
          <p:cNvSpPr>
            <a:spLocks noGrp="1"/>
          </p:cNvSpPr>
          <p:nvPr>
            <p:ph type="title" idx="4294967295"/>
          </p:nvPr>
        </p:nvSpPr>
        <p:spPr>
          <a:xfrm>
            <a:off x="681456" y="1148673"/>
            <a:ext cx="3405352" cy="382306"/>
          </a:xfrm>
          <a:prstGeom prst="rect">
            <a:avLst/>
          </a:prstGeom>
        </p:spPr>
        <p:txBody>
          <a:bodyPr/>
          <a:lstStyle/>
          <a:p>
            <a:pPr algn="l"/>
            <a:r>
              <a:rPr lang="tr-TR" sz="1800" dirty="0">
                <a:latin typeface="Times New Roman" panose="02020603050405020304" pitchFamily="18" charset="0"/>
                <a:cs typeface="Times New Roman" panose="02020603050405020304" pitchFamily="18" charset="0"/>
              </a:rPr>
              <a:t>2) Risk Değerlendirme</a:t>
            </a:r>
            <a:endParaRPr lang="tr-TR" sz="1800" b="0" dirty="0">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 xmlns:a16="http://schemas.microsoft.com/office/drawing/2014/main" id="{2E87EB49-7128-4208-AC4C-0A38DC99BA35}"/>
              </a:ext>
            </a:extLst>
          </p:cNvPr>
          <p:cNvSpPr/>
          <p:nvPr/>
        </p:nvSpPr>
        <p:spPr>
          <a:xfrm>
            <a:off x="681455" y="1674173"/>
            <a:ext cx="7849985" cy="743345"/>
          </a:xfrm>
          <a:prstGeom prst="rect">
            <a:avLst/>
          </a:prstGeom>
        </p:spPr>
        <p:txBody>
          <a:bodyPr wrap="square">
            <a:spAutoFit/>
          </a:bodyPr>
          <a:lstStyle/>
          <a:p>
            <a:pPr algn="just">
              <a:lnSpc>
                <a:spcPct val="150000"/>
              </a:lnSpc>
            </a:pPr>
            <a:r>
              <a:rPr lang="tr-TR" sz="1500" dirty="0" smtClean="0">
                <a:latin typeface="Times New Roman" panose="02020603050405020304" pitchFamily="18" charset="0"/>
                <a:cs typeface="Times New Roman" panose="02020603050405020304" pitchFamily="18" charset="0"/>
              </a:rPr>
              <a:t>Kurumun hedeflerini </a:t>
            </a:r>
            <a:r>
              <a:rPr lang="tr-TR" sz="1500" dirty="0">
                <a:latin typeface="Times New Roman" panose="02020603050405020304" pitchFamily="18" charset="0"/>
                <a:cs typeface="Times New Roman" panose="02020603050405020304" pitchFamily="18" charset="0"/>
              </a:rPr>
              <a:t>gerçekleştirmesini engelleyen </a:t>
            </a:r>
            <a:r>
              <a:rPr lang="tr-TR" sz="1500" dirty="0" smtClean="0">
                <a:latin typeface="Times New Roman" panose="02020603050405020304" pitchFamily="18" charset="0"/>
                <a:cs typeface="Times New Roman" panose="02020603050405020304" pitchFamily="18" charset="0"/>
              </a:rPr>
              <a:t>riskleri </a:t>
            </a:r>
            <a:r>
              <a:rPr lang="tr-TR" sz="1500" dirty="0">
                <a:latin typeface="Times New Roman" panose="02020603050405020304" pitchFamily="18" charset="0"/>
                <a:cs typeface="Times New Roman" panose="02020603050405020304" pitchFamily="18" charset="0"/>
              </a:rPr>
              <a:t>tespit </a:t>
            </a:r>
            <a:r>
              <a:rPr lang="tr-TR" sz="1500" dirty="0" smtClean="0">
                <a:latin typeface="Times New Roman" panose="02020603050405020304" pitchFamily="18" charset="0"/>
                <a:cs typeface="Times New Roman" panose="02020603050405020304" pitchFamily="18" charset="0"/>
              </a:rPr>
              <a:t>ederek </a:t>
            </a:r>
            <a:r>
              <a:rPr lang="tr-TR" sz="1500" dirty="0">
                <a:latin typeface="Times New Roman" panose="02020603050405020304" pitchFamily="18" charset="0"/>
                <a:cs typeface="Times New Roman" panose="02020603050405020304" pitchFamily="18" charset="0"/>
              </a:rPr>
              <a:t>bu riskleri en aza indirecek uygun önlemlerin </a:t>
            </a:r>
            <a:r>
              <a:rPr lang="tr-TR" sz="1500" dirty="0" smtClean="0">
                <a:latin typeface="Times New Roman" panose="02020603050405020304" pitchFamily="18" charset="0"/>
                <a:cs typeface="Times New Roman" panose="02020603050405020304" pitchFamily="18" charset="0"/>
              </a:rPr>
              <a:t>belirlenmesidir.</a:t>
            </a:r>
            <a:endParaRPr lang="tr-TR" sz="1500" dirty="0">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 xmlns:a16="http://schemas.microsoft.com/office/drawing/2014/main" id="{2B6CF381-44F3-4A69-9ADF-D0B802DFF9F0}"/>
              </a:ext>
            </a:extLst>
          </p:cNvPr>
          <p:cNvSpPr/>
          <p:nvPr/>
        </p:nvSpPr>
        <p:spPr>
          <a:xfrm>
            <a:off x="681455" y="2921794"/>
            <a:ext cx="7548145" cy="2169825"/>
          </a:xfrm>
          <a:prstGeom prst="rect">
            <a:avLst/>
          </a:prstGeom>
        </p:spPr>
        <p:txBody>
          <a:bodyPr wrap="square">
            <a:spAutoFit/>
          </a:bodyPr>
          <a:lstStyle/>
          <a:p>
            <a:pPr algn="just">
              <a:lnSpc>
                <a:spcPct val="150000"/>
              </a:lnSpc>
            </a:pPr>
            <a:r>
              <a:rPr lang="tr-TR" sz="1500" dirty="0" smtClean="0">
                <a:latin typeface="Times New Roman" panose="02020603050405020304" pitchFamily="18" charset="0"/>
                <a:cs typeface="Times New Roman" panose="02020603050405020304" pitchFamily="18" charset="0"/>
              </a:rPr>
              <a:t>Risklerin belirlenmesi ve değerlendirilmesi en az yılda bir kere yapılması gereken süreçtir.</a:t>
            </a:r>
          </a:p>
          <a:p>
            <a:pPr algn="just">
              <a:lnSpc>
                <a:spcPct val="150000"/>
              </a:lnSpc>
            </a:pPr>
            <a:r>
              <a:rPr lang="tr-TR" sz="1500" dirty="0" smtClean="0">
                <a:latin typeface="Times New Roman" panose="02020603050405020304" pitchFamily="18" charset="0"/>
                <a:cs typeface="Times New Roman" panose="02020603050405020304" pitchFamily="18" charset="0"/>
              </a:rPr>
              <a:t>COSO </a:t>
            </a:r>
            <a:r>
              <a:rPr lang="tr-TR" sz="1500" dirty="0">
                <a:latin typeface="Times New Roman" panose="02020603050405020304" pitchFamily="18" charset="0"/>
                <a:cs typeface="Times New Roman" panose="02020603050405020304" pitchFamily="18" charset="0"/>
              </a:rPr>
              <a:t>risk </a:t>
            </a:r>
            <a:r>
              <a:rPr lang="tr-TR" sz="1500" dirty="0" smtClean="0">
                <a:latin typeface="Times New Roman" panose="02020603050405020304" pitchFamily="18" charset="0"/>
                <a:cs typeface="Times New Roman" panose="02020603050405020304" pitchFamily="18" charset="0"/>
              </a:rPr>
              <a:t>belirleme ve değerlendirme </a:t>
            </a:r>
            <a:r>
              <a:rPr lang="tr-TR" sz="1500" dirty="0">
                <a:latin typeface="Times New Roman" panose="02020603050405020304" pitchFamily="18" charset="0"/>
                <a:cs typeface="Times New Roman" panose="02020603050405020304" pitchFamily="18" charset="0"/>
              </a:rPr>
              <a:t>sürecini üç adımda tanımlamaktadır.</a:t>
            </a:r>
          </a:p>
          <a:p>
            <a:pPr algn="just">
              <a:lnSpc>
                <a:spcPct val="150000"/>
              </a:lnSpc>
            </a:pPr>
            <a:endParaRPr lang="tr-TR" sz="1500"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tr-TR" sz="1500" dirty="0">
                <a:latin typeface="Times New Roman" panose="02020603050405020304" pitchFamily="18" charset="0"/>
                <a:cs typeface="Times New Roman" panose="02020603050405020304" pitchFamily="18" charset="0"/>
              </a:rPr>
              <a:t>Riskin </a:t>
            </a:r>
            <a:r>
              <a:rPr lang="tr-TR" sz="1500" dirty="0" smtClean="0">
                <a:latin typeface="Times New Roman" panose="02020603050405020304" pitchFamily="18" charset="0"/>
                <a:cs typeface="Times New Roman" panose="02020603050405020304" pitchFamily="18" charset="0"/>
              </a:rPr>
              <a:t>belirlenmesi,</a:t>
            </a:r>
            <a:endParaRPr lang="tr-TR" sz="1500"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tr-TR" sz="1500" dirty="0">
                <a:latin typeface="Times New Roman" panose="02020603050405020304" pitchFamily="18" charset="0"/>
                <a:cs typeface="Times New Roman" panose="02020603050405020304" pitchFamily="18" charset="0"/>
              </a:rPr>
              <a:t>Riskin gerçekleşme ihtimalinin veya sıklığının </a:t>
            </a:r>
            <a:r>
              <a:rPr lang="tr-TR" sz="1500" dirty="0" smtClean="0">
                <a:latin typeface="Times New Roman" panose="02020603050405020304" pitchFamily="18" charset="0"/>
                <a:cs typeface="Times New Roman" panose="02020603050405020304" pitchFamily="18" charset="0"/>
              </a:rPr>
              <a:t>değerlendirilmesi (</a:t>
            </a:r>
            <a:r>
              <a:rPr lang="tr-TR" sz="1500" dirty="0" err="1" smtClean="0">
                <a:latin typeface="Times New Roman" panose="02020603050405020304" pitchFamily="18" charset="0"/>
                <a:cs typeface="Times New Roman" panose="02020603050405020304" pitchFamily="18" charset="0"/>
              </a:rPr>
              <a:t>skorlanması</a:t>
            </a:r>
            <a:r>
              <a:rPr lang="tr-TR" sz="1500" dirty="0" smtClean="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tr-TR" sz="1500" dirty="0" smtClean="0">
                <a:latin typeface="Times New Roman" panose="02020603050405020304" pitchFamily="18" charset="0"/>
                <a:cs typeface="Times New Roman" panose="02020603050405020304" pitchFamily="18" charset="0"/>
              </a:rPr>
              <a:t>Risklerin yönetilmesine ilişkin alınacak kontrol faaliyetleri,</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373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 xmlns:a16="http://schemas.microsoft.com/office/drawing/2014/main" id="{558B9634-86DB-43F3-8B0F-8E79D6EF3411}"/>
              </a:ext>
            </a:extLst>
          </p:cNvPr>
          <p:cNvSpPr>
            <a:spLocks noGrp="1"/>
          </p:cNvSpPr>
          <p:nvPr>
            <p:ph type="title" idx="4294967295"/>
          </p:nvPr>
        </p:nvSpPr>
        <p:spPr>
          <a:xfrm>
            <a:off x="681455" y="1382564"/>
            <a:ext cx="2390218" cy="382306"/>
          </a:xfrm>
          <a:prstGeom prst="rect">
            <a:avLst/>
          </a:prstGeom>
        </p:spPr>
        <p:txBody>
          <a:bodyPr/>
          <a:lstStyle/>
          <a:p>
            <a:pPr algn="l"/>
            <a:r>
              <a:rPr lang="tr-TR" sz="1800" dirty="0">
                <a:latin typeface="Times New Roman" panose="02020603050405020304" pitchFamily="18" charset="0"/>
                <a:cs typeface="Times New Roman" panose="02020603050405020304" pitchFamily="18" charset="0"/>
              </a:rPr>
              <a:t>3) Kontrol Faaliyetleri</a:t>
            </a:r>
            <a:endParaRPr lang="tr-TR" sz="1800" b="0" dirty="0">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 xmlns:a16="http://schemas.microsoft.com/office/drawing/2014/main" id="{2E87EB49-7128-4208-AC4C-0A38DC99BA35}"/>
              </a:ext>
            </a:extLst>
          </p:cNvPr>
          <p:cNvSpPr/>
          <p:nvPr/>
        </p:nvSpPr>
        <p:spPr>
          <a:xfrm>
            <a:off x="681456" y="1921504"/>
            <a:ext cx="11196413" cy="743345"/>
          </a:xfrm>
          <a:prstGeom prst="rect">
            <a:avLst/>
          </a:prstGeom>
        </p:spPr>
        <p:txBody>
          <a:bodyPr wrap="square">
            <a:spAutoFit/>
          </a:bodyPr>
          <a:lstStyle/>
          <a:p>
            <a:pPr algn="just">
              <a:lnSpc>
                <a:spcPct val="150000"/>
              </a:lnSpc>
            </a:pPr>
            <a:r>
              <a:rPr lang="tr-TR" sz="1500" dirty="0">
                <a:latin typeface="Times New Roman" panose="02020603050405020304" pitchFamily="18" charset="0"/>
                <a:cs typeface="Times New Roman" panose="02020603050405020304" pitchFamily="18" charset="0"/>
              </a:rPr>
              <a:t>Kontrol faaliyetleri, bir riskin etki veya olasılığını azaltarak </a:t>
            </a:r>
            <a:r>
              <a:rPr lang="tr-TR" sz="1500" dirty="0" smtClean="0">
                <a:latin typeface="Times New Roman" panose="02020603050405020304" pitchFamily="18" charset="0"/>
                <a:cs typeface="Times New Roman" panose="02020603050405020304" pitchFamily="18" charset="0"/>
              </a:rPr>
              <a:t>faaliyetlerin </a:t>
            </a:r>
            <a:r>
              <a:rPr lang="tr-TR" sz="1500" dirty="0">
                <a:latin typeface="Times New Roman" panose="02020603050405020304" pitchFamily="18" charset="0"/>
                <a:cs typeface="Times New Roman" panose="02020603050405020304" pitchFamily="18" charset="0"/>
              </a:rPr>
              <a:t>hedeflerine ulaşılmasını kolaylaştırmak amacıyla uygulanan politika ve prosedürlerdir.</a:t>
            </a:r>
          </a:p>
        </p:txBody>
      </p:sp>
      <p:sp>
        <p:nvSpPr>
          <p:cNvPr id="4" name="Dikdörtgen 3">
            <a:extLst>
              <a:ext uri="{FF2B5EF4-FFF2-40B4-BE49-F238E27FC236}">
                <a16:creationId xmlns="" xmlns:a16="http://schemas.microsoft.com/office/drawing/2014/main" id="{2B6CF381-44F3-4A69-9ADF-D0B802DFF9F0}"/>
              </a:ext>
            </a:extLst>
          </p:cNvPr>
          <p:cNvSpPr/>
          <p:nvPr/>
        </p:nvSpPr>
        <p:spPr>
          <a:xfrm>
            <a:off x="681455" y="3149660"/>
            <a:ext cx="11196413" cy="1089594"/>
          </a:xfrm>
          <a:prstGeom prst="rect">
            <a:avLst/>
          </a:prstGeom>
        </p:spPr>
        <p:txBody>
          <a:bodyPr wrap="square">
            <a:spAutoFit/>
          </a:bodyPr>
          <a:lstStyle/>
          <a:p>
            <a:pPr algn="just">
              <a:lnSpc>
                <a:spcPct val="150000"/>
              </a:lnSpc>
            </a:pPr>
            <a:r>
              <a:rPr lang="tr-TR" sz="1500" dirty="0">
                <a:latin typeface="Times New Roman" panose="02020603050405020304" pitchFamily="18" charset="0"/>
                <a:cs typeface="Times New Roman" panose="02020603050405020304" pitchFamily="18" charset="0"/>
              </a:rPr>
              <a:t>Kontrol faaliyetleri, mali ve mali olmayan kontrolleri kapsamakta olup </a:t>
            </a:r>
            <a:r>
              <a:rPr lang="tr-TR" sz="1500" dirty="0" smtClean="0">
                <a:latin typeface="Times New Roman" panose="02020603050405020304" pitchFamily="18" charset="0"/>
                <a:cs typeface="Times New Roman" panose="02020603050405020304" pitchFamily="18" charset="0"/>
              </a:rPr>
              <a:t>kurumun tüm </a:t>
            </a:r>
            <a:r>
              <a:rPr lang="tr-TR" sz="1500" dirty="0">
                <a:latin typeface="Times New Roman" panose="02020603050405020304" pitchFamily="18" charset="0"/>
                <a:cs typeface="Times New Roman" panose="02020603050405020304" pitchFamily="18" charset="0"/>
              </a:rPr>
              <a:t>faaliyetleri için bir bütün olarak tasarlanıp uygulanmalıdır.</a:t>
            </a:r>
          </a:p>
          <a:p>
            <a:pPr algn="just">
              <a:lnSpc>
                <a:spcPct val="150000"/>
              </a:lnSpc>
            </a:pPr>
            <a:endParaRPr lang="tr-TR" sz="1500" dirty="0">
              <a:latin typeface="Times New Roman" panose="02020603050405020304" pitchFamily="18" charset="0"/>
              <a:cs typeface="Times New Roman" panose="02020603050405020304" pitchFamily="18" charset="0"/>
            </a:endParaRPr>
          </a:p>
          <a:p>
            <a:pPr algn="just">
              <a:lnSpc>
                <a:spcPct val="150000"/>
              </a:lnSpc>
            </a:pPr>
            <a:r>
              <a:rPr lang="tr-TR" sz="1500" dirty="0">
                <a:latin typeface="Times New Roman" panose="02020603050405020304" pitchFamily="18" charset="0"/>
                <a:cs typeface="Times New Roman" panose="02020603050405020304" pitchFamily="18" charset="0"/>
              </a:rPr>
              <a:t>Kontrol faaliyetlerini devreye almadan önce fayda-maliyet analizi yapılmalıdır.</a:t>
            </a:r>
          </a:p>
        </p:txBody>
      </p:sp>
    </p:spTree>
    <p:extLst>
      <p:ext uri="{BB962C8B-B14F-4D97-AF65-F5344CB8AC3E}">
        <p14:creationId xmlns:p14="http://schemas.microsoft.com/office/powerpoint/2010/main" val="3006751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 xmlns:a16="http://schemas.microsoft.com/office/drawing/2014/main" id="{558B9634-86DB-43F3-8B0F-8E79D6EF3411}"/>
              </a:ext>
            </a:extLst>
          </p:cNvPr>
          <p:cNvSpPr>
            <a:spLocks noGrp="1"/>
          </p:cNvSpPr>
          <p:nvPr>
            <p:ph type="title" idx="4294967295"/>
          </p:nvPr>
        </p:nvSpPr>
        <p:spPr>
          <a:xfrm>
            <a:off x="681455" y="1102111"/>
            <a:ext cx="2239298" cy="382306"/>
          </a:xfrm>
          <a:prstGeom prst="rect">
            <a:avLst/>
          </a:prstGeom>
        </p:spPr>
        <p:txBody>
          <a:bodyPr/>
          <a:lstStyle/>
          <a:p>
            <a:pPr algn="l"/>
            <a:r>
              <a:rPr lang="tr-TR" sz="1800" dirty="0">
                <a:latin typeface="Times New Roman" panose="02020603050405020304" pitchFamily="18" charset="0"/>
                <a:cs typeface="Times New Roman" panose="02020603050405020304" pitchFamily="18" charset="0"/>
              </a:rPr>
              <a:t>4) Bilgi ve İletişim</a:t>
            </a:r>
            <a:endParaRPr lang="tr-TR" sz="1800" b="0" dirty="0">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 xmlns:a16="http://schemas.microsoft.com/office/drawing/2014/main" id="{2E87EB49-7128-4208-AC4C-0A38DC99BA35}"/>
              </a:ext>
            </a:extLst>
          </p:cNvPr>
          <p:cNvSpPr/>
          <p:nvPr/>
        </p:nvSpPr>
        <p:spPr>
          <a:xfrm>
            <a:off x="681454" y="1484417"/>
            <a:ext cx="11196413" cy="743345"/>
          </a:xfrm>
          <a:prstGeom prst="rect">
            <a:avLst/>
          </a:prstGeom>
        </p:spPr>
        <p:txBody>
          <a:bodyPr wrap="square">
            <a:spAutoFit/>
          </a:bodyPr>
          <a:lstStyle/>
          <a:p>
            <a:pPr algn="just">
              <a:lnSpc>
                <a:spcPct val="150000"/>
              </a:lnSpc>
            </a:pPr>
            <a:r>
              <a:rPr lang="tr-TR" sz="1500" dirty="0" smtClean="0">
                <a:latin typeface="Times New Roman" panose="02020603050405020304" pitchFamily="18" charset="0"/>
                <a:cs typeface="Times New Roman" panose="02020603050405020304" pitchFamily="18" charset="0"/>
              </a:rPr>
              <a:t>Kurumlarda; </a:t>
            </a:r>
            <a:r>
              <a:rPr lang="tr-TR" sz="1500" dirty="0">
                <a:latin typeface="Times New Roman" panose="02020603050405020304" pitchFamily="18" charset="0"/>
                <a:cs typeface="Times New Roman" panose="02020603050405020304" pitchFamily="18" charset="0"/>
              </a:rPr>
              <a:t>birimlerin ve çalışanların performansının izlenebilmesi, karar alma süreçlerinin sağlıklı bir şekilde işleyebilmesi ve hizmet sunumunda etkinlik ve memnuniyet sağlanabilmesi amacıyla uygun bir bilgi ve iletişim sistemine sahip </a:t>
            </a:r>
            <a:r>
              <a:rPr lang="tr-TR" sz="1500" dirty="0" smtClean="0">
                <a:latin typeface="Times New Roman" panose="02020603050405020304" pitchFamily="18" charset="0"/>
                <a:cs typeface="Times New Roman" panose="02020603050405020304" pitchFamily="18" charset="0"/>
              </a:rPr>
              <a:t>olunmalıdır</a:t>
            </a:r>
            <a:r>
              <a:rPr lang="tr-TR" sz="1500" dirty="0">
                <a:latin typeface="Times New Roman" panose="02020603050405020304" pitchFamily="18" charset="0"/>
                <a:cs typeface="Times New Roman" panose="02020603050405020304" pitchFamily="18" charset="0"/>
              </a:rPr>
              <a:t>.</a:t>
            </a:r>
          </a:p>
        </p:txBody>
      </p:sp>
      <p:sp>
        <p:nvSpPr>
          <p:cNvPr id="4" name="Dikdörtgen 3">
            <a:extLst>
              <a:ext uri="{FF2B5EF4-FFF2-40B4-BE49-F238E27FC236}">
                <a16:creationId xmlns="" xmlns:a16="http://schemas.microsoft.com/office/drawing/2014/main" id="{2B6CF381-44F3-4A69-9ADF-D0B802DFF9F0}"/>
              </a:ext>
            </a:extLst>
          </p:cNvPr>
          <p:cNvSpPr/>
          <p:nvPr/>
        </p:nvSpPr>
        <p:spPr>
          <a:xfrm>
            <a:off x="681455" y="2873409"/>
            <a:ext cx="11196413" cy="1089594"/>
          </a:xfrm>
          <a:prstGeom prst="rect">
            <a:avLst/>
          </a:prstGeom>
        </p:spPr>
        <p:txBody>
          <a:bodyPr wrap="square">
            <a:spAutoFit/>
          </a:bodyPr>
          <a:lstStyle/>
          <a:p>
            <a:pPr algn="just">
              <a:lnSpc>
                <a:spcPct val="150000"/>
              </a:lnSpc>
            </a:pPr>
            <a:r>
              <a:rPr lang="tr-TR" sz="1500" dirty="0">
                <a:latin typeface="Times New Roman" panose="02020603050405020304" pitchFamily="18" charset="0"/>
                <a:cs typeface="Times New Roman" panose="02020603050405020304" pitchFamily="18" charset="0"/>
              </a:rPr>
              <a:t>Kurumun amaç, hedef ve faaliyetleri ile sonuçları </a:t>
            </a:r>
            <a:r>
              <a:rPr lang="tr-TR" sz="1500" dirty="0" smtClean="0">
                <a:latin typeface="Times New Roman" panose="02020603050405020304" pitchFamily="18" charset="0"/>
                <a:cs typeface="Times New Roman" panose="02020603050405020304" pitchFamily="18" charset="0"/>
              </a:rPr>
              <a:t>raporlanabilmelidir.</a:t>
            </a:r>
            <a:endParaRPr lang="tr-TR" sz="1500" dirty="0">
              <a:latin typeface="Times New Roman" panose="02020603050405020304" pitchFamily="18" charset="0"/>
              <a:cs typeface="Times New Roman" panose="02020603050405020304" pitchFamily="18" charset="0"/>
            </a:endParaRPr>
          </a:p>
          <a:p>
            <a:pPr algn="just">
              <a:lnSpc>
                <a:spcPct val="150000"/>
              </a:lnSpc>
            </a:pPr>
            <a:r>
              <a:rPr lang="tr-TR" sz="1500" dirty="0">
                <a:latin typeface="Times New Roman" panose="02020603050405020304" pitchFamily="18" charset="0"/>
                <a:cs typeface="Times New Roman" panose="02020603050405020304" pitchFamily="18" charset="0"/>
              </a:rPr>
              <a:t>Doğru bilginin, zamanında ve uygun kişilere iletilmesi </a:t>
            </a:r>
            <a:r>
              <a:rPr lang="tr-TR" sz="1500" dirty="0" smtClean="0">
                <a:latin typeface="Times New Roman" panose="02020603050405020304" pitchFamily="18" charset="0"/>
                <a:cs typeface="Times New Roman" panose="02020603050405020304" pitchFamily="18" charset="0"/>
              </a:rPr>
              <a:t>gerekir.</a:t>
            </a:r>
            <a:endParaRPr lang="tr-TR" sz="1500" dirty="0">
              <a:latin typeface="Times New Roman" panose="02020603050405020304" pitchFamily="18" charset="0"/>
              <a:cs typeface="Times New Roman" panose="02020603050405020304" pitchFamily="18" charset="0"/>
            </a:endParaRPr>
          </a:p>
          <a:p>
            <a:pPr algn="just">
              <a:lnSpc>
                <a:spcPct val="150000"/>
              </a:lnSpc>
            </a:pPr>
            <a:r>
              <a:rPr lang="tr-TR" sz="1500" dirty="0">
                <a:latin typeface="Times New Roman" panose="02020603050405020304" pitchFamily="18" charset="0"/>
                <a:cs typeface="Times New Roman" panose="02020603050405020304" pitchFamily="18" charset="0"/>
              </a:rPr>
              <a:t>Hata, usulsüzlük ve yolsuzlukların bildirilmesini sağlayan </a:t>
            </a:r>
            <a:r>
              <a:rPr lang="tr-TR" sz="1500" dirty="0" smtClean="0">
                <a:latin typeface="Times New Roman" panose="02020603050405020304" pitchFamily="18" charset="0"/>
                <a:cs typeface="Times New Roman" panose="02020603050405020304" pitchFamily="18" charset="0"/>
              </a:rPr>
              <a:t>mekanizmalar oluşturulmalıdır</a:t>
            </a:r>
            <a:r>
              <a:rPr lang="tr-TR" sz="1500" dirty="0">
                <a:latin typeface="Times New Roman" panose="02020603050405020304" pitchFamily="18" charset="0"/>
                <a:cs typeface="Times New Roman" panose="02020603050405020304" pitchFamily="18" charset="0"/>
              </a:rPr>
              <a:t>.</a:t>
            </a:r>
          </a:p>
        </p:txBody>
      </p:sp>
      <p:sp>
        <p:nvSpPr>
          <p:cNvPr id="5" name="Dikdörtgen 4">
            <a:extLst>
              <a:ext uri="{FF2B5EF4-FFF2-40B4-BE49-F238E27FC236}">
                <a16:creationId xmlns="" xmlns:a16="http://schemas.microsoft.com/office/drawing/2014/main" id="{DFC083CE-F5B8-4A61-990E-A632515A478A}"/>
              </a:ext>
            </a:extLst>
          </p:cNvPr>
          <p:cNvSpPr/>
          <p:nvPr/>
        </p:nvSpPr>
        <p:spPr>
          <a:xfrm>
            <a:off x="681455" y="4215154"/>
            <a:ext cx="11196413" cy="1546577"/>
          </a:xfrm>
          <a:prstGeom prst="rect">
            <a:avLst/>
          </a:prstGeom>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Bilgi ve İletişimin Temelini Oluşturan </a:t>
            </a:r>
            <a:r>
              <a:rPr lang="tr-TR" b="1" dirty="0" smtClean="0">
                <a:latin typeface="Times New Roman" panose="02020603050405020304" pitchFamily="18" charset="0"/>
                <a:cs typeface="Times New Roman" panose="02020603050405020304" pitchFamily="18" charset="0"/>
              </a:rPr>
              <a:t>İlkeler:</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500" dirty="0" smtClean="0">
                <a:latin typeface="Times New Roman" panose="02020603050405020304" pitchFamily="18" charset="0"/>
                <a:cs typeface="Times New Roman" panose="02020603050405020304" pitchFamily="18" charset="0"/>
              </a:rPr>
              <a:t>Tüm personelin yetkileri kapsamında doğru bilgiye ulaşabilmesi,</a:t>
            </a:r>
            <a:endParaRPr lang="tr-TR" sz="15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Hedefler, sorumluluklar vb. bilgilerin kurum çalışanlarıyla </a:t>
            </a:r>
            <a:r>
              <a:rPr lang="tr-TR" sz="1500" dirty="0" smtClean="0">
                <a:latin typeface="Times New Roman" panose="02020603050405020304" pitchFamily="18" charset="0"/>
                <a:cs typeface="Times New Roman" panose="02020603050405020304" pitchFamily="18" charset="0"/>
              </a:rPr>
              <a:t>paylaşılması,</a:t>
            </a:r>
            <a:endParaRPr lang="tr-TR" sz="15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D</a:t>
            </a:r>
            <a:r>
              <a:rPr lang="tr-TR" sz="1500" dirty="0" smtClean="0">
                <a:latin typeface="Times New Roman" panose="02020603050405020304" pitchFamily="18" charset="0"/>
                <a:cs typeface="Times New Roman" panose="02020603050405020304" pitchFamily="18" charset="0"/>
              </a:rPr>
              <a:t>iğer kurum veya </a:t>
            </a:r>
            <a:r>
              <a:rPr lang="tr-TR" sz="1500" dirty="0">
                <a:latin typeface="Times New Roman" panose="02020603050405020304" pitchFamily="18" charset="0"/>
                <a:cs typeface="Times New Roman" panose="02020603050405020304" pitchFamily="18" charset="0"/>
              </a:rPr>
              <a:t>ilgili taraflarla iletişim </a:t>
            </a:r>
            <a:r>
              <a:rPr lang="tr-TR" sz="1500" dirty="0" smtClean="0">
                <a:latin typeface="Times New Roman" panose="02020603050405020304" pitchFamily="18" charset="0"/>
                <a:cs typeface="Times New Roman" panose="02020603050405020304" pitchFamily="18" charset="0"/>
              </a:rPr>
              <a:t>mekanizmalarının kurulması sağlanmalıdır.</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517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 xmlns:a16="http://schemas.microsoft.com/office/drawing/2014/main" id="{558B9634-86DB-43F3-8B0F-8E79D6EF3411}"/>
              </a:ext>
            </a:extLst>
          </p:cNvPr>
          <p:cNvSpPr>
            <a:spLocks noGrp="1"/>
          </p:cNvSpPr>
          <p:nvPr>
            <p:ph type="title" idx="4294967295"/>
          </p:nvPr>
        </p:nvSpPr>
        <p:spPr>
          <a:xfrm>
            <a:off x="681457" y="1021149"/>
            <a:ext cx="1147344" cy="382306"/>
          </a:xfrm>
          <a:prstGeom prst="rect">
            <a:avLst/>
          </a:prstGeom>
        </p:spPr>
        <p:txBody>
          <a:bodyPr/>
          <a:lstStyle/>
          <a:p>
            <a:pPr algn="l"/>
            <a:r>
              <a:rPr lang="tr-TR" sz="1800" dirty="0">
                <a:latin typeface="Times New Roman" panose="02020603050405020304" pitchFamily="18" charset="0"/>
                <a:cs typeface="Times New Roman" panose="02020603050405020304" pitchFamily="18" charset="0"/>
              </a:rPr>
              <a:t>5) İzleme</a:t>
            </a:r>
            <a:endParaRPr lang="tr-TR" sz="1800" b="0" dirty="0">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 xmlns:a16="http://schemas.microsoft.com/office/drawing/2014/main" id="{2E87EB49-7128-4208-AC4C-0A38DC99BA35}"/>
              </a:ext>
            </a:extLst>
          </p:cNvPr>
          <p:cNvSpPr/>
          <p:nvPr/>
        </p:nvSpPr>
        <p:spPr>
          <a:xfrm>
            <a:off x="681456" y="1483354"/>
            <a:ext cx="11196413" cy="212834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Kurumun hedeflerine ulaşmasının güvencesini teşkil eden iç kontrol sisteminin beklenen şekilde işleyip işlemediğini, değişen koşullara uyum sağlayıp sağlamadığını </a:t>
            </a:r>
            <a:r>
              <a:rPr lang="tr-TR" sz="1500" dirty="0" smtClean="0">
                <a:latin typeface="Times New Roman" panose="02020603050405020304" pitchFamily="18" charset="0"/>
                <a:cs typeface="Times New Roman" panose="02020603050405020304" pitchFamily="18" charset="0"/>
              </a:rPr>
              <a:t>belirlemek, </a:t>
            </a:r>
            <a:r>
              <a:rPr lang="tr-TR" sz="1500" dirty="0">
                <a:latin typeface="Times New Roman" panose="02020603050405020304" pitchFamily="18" charset="0"/>
                <a:cs typeface="Times New Roman" panose="02020603050405020304" pitchFamily="18" charset="0"/>
              </a:rPr>
              <a:t>sistemdeki </a:t>
            </a:r>
            <a:r>
              <a:rPr lang="tr-TR" sz="1500" dirty="0" smtClean="0">
                <a:latin typeface="Times New Roman" panose="02020603050405020304" pitchFamily="18" charset="0"/>
                <a:cs typeface="Times New Roman" panose="02020603050405020304" pitchFamily="18" charset="0"/>
              </a:rPr>
              <a:t>zayıf ve </a:t>
            </a:r>
            <a:r>
              <a:rPr lang="tr-TR" sz="1500" dirty="0">
                <a:latin typeface="Times New Roman" panose="02020603050405020304" pitchFamily="18" charset="0"/>
                <a:cs typeface="Times New Roman" panose="02020603050405020304" pitchFamily="18" charset="0"/>
              </a:rPr>
              <a:t>aksayan yönlerin tespit edilerek iç kontrol sisteminin </a:t>
            </a:r>
            <a:r>
              <a:rPr lang="tr-TR" sz="1500" dirty="0" smtClean="0">
                <a:latin typeface="Times New Roman" panose="02020603050405020304" pitchFamily="18" charset="0"/>
                <a:cs typeface="Times New Roman" panose="02020603050405020304" pitchFamily="18" charset="0"/>
              </a:rPr>
              <a:t>sürekli ve sağlıklı </a:t>
            </a:r>
            <a:r>
              <a:rPr lang="tr-TR" sz="1500" dirty="0">
                <a:latin typeface="Times New Roman" panose="02020603050405020304" pitchFamily="18" charset="0"/>
                <a:cs typeface="Times New Roman" panose="02020603050405020304" pitchFamily="18" charset="0"/>
              </a:rPr>
              <a:t>bir şekilde işlemesini sağlamaya yönelik yürütülen bir süreçtir</a:t>
            </a:r>
            <a:r>
              <a:rPr lang="tr-TR" sz="1500" dirty="0" smtClean="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İç kontrol sisteminin </a:t>
            </a:r>
            <a:r>
              <a:rPr lang="tr-TR" sz="1500" dirty="0" smtClean="0">
                <a:latin typeface="Times New Roman" panose="02020603050405020304" pitchFamily="18" charset="0"/>
                <a:cs typeface="Times New Roman" panose="02020603050405020304" pitchFamily="18" charset="0"/>
              </a:rPr>
              <a:t>izlenmesinde; </a:t>
            </a:r>
            <a:r>
              <a:rPr lang="tr-TR" sz="1500" dirty="0">
                <a:latin typeface="Times New Roman" panose="02020603050405020304" pitchFamily="18" charset="0"/>
                <a:cs typeface="Times New Roman" panose="02020603050405020304" pitchFamily="18" charset="0"/>
              </a:rPr>
              <a:t>soru formları, iç ve dış denetim raporları, kişi </a:t>
            </a:r>
            <a:r>
              <a:rPr lang="tr-TR" sz="1500" dirty="0" smtClean="0">
                <a:latin typeface="Times New Roman" panose="02020603050405020304" pitchFamily="18" charset="0"/>
                <a:cs typeface="Times New Roman" panose="02020603050405020304" pitchFamily="18" charset="0"/>
              </a:rPr>
              <a:t>veya </a:t>
            </a:r>
            <a:r>
              <a:rPr lang="tr-TR" sz="1500" dirty="0">
                <a:latin typeface="Times New Roman" panose="02020603050405020304" pitchFamily="18" charset="0"/>
                <a:cs typeface="Times New Roman" panose="02020603050405020304" pitchFamily="18" charset="0"/>
              </a:rPr>
              <a:t>idarelerin talep ve şikayetleri, bütçe bilgileri, ön mali kontrole ilişkin veriler ile birim yöneticilerinin görüşlerinden yararlanılmalıdır</a:t>
            </a:r>
            <a:r>
              <a:rPr lang="tr-TR" sz="1500" dirty="0" smtClean="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Kurumlar iç kontrol sistemlerini yılda en az bir kez değerlendirmelidir.</a:t>
            </a:r>
          </a:p>
        </p:txBody>
      </p:sp>
      <p:sp>
        <p:nvSpPr>
          <p:cNvPr id="7" name="Dikdörtgen 6">
            <a:extLst>
              <a:ext uri="{FF2B5EF4-FFF2-40B4-BE49-F238E27FC236}">
                <a16:creationId xmlns="" xmlns:a16="http://schemas.microsoft.com/office/drawing/2014/main" id="{A21C1695-2063-431E-8B3C-3BEC8F28D172}"/>
              </a:ext>
            </a:extLst>
          </p:cNvPr>
          <p:cNvSpPr/>
          <p:nvPr/>
        </p:nvSpPr>
        <p:spPr>
          <a:xfrm>
            <a:off x="681455" y="4610241"/>
            <a:ext cx="11196413" cy="1200329"/>
          </a:xfrm>
          <a:prstGeom prst="rect">
            <a:avLst/>
          </a:prstGeom>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İzlemenin Temelini Oluşturan </a:t>
            </a:r>
            <a:r>
              <a:rPr lang="tr-TR" b="1" dirty="0" smtClean="0">
                <a:latin typeface="Times New Roman" panose="02020603050405020304" pitchFamily="18" charset="0"/>
                <a:cs typeface="Times New Roman" panose="02020603050405020304" pitchFamily="18" charset="0"/>
              </a:rPr>
              <a:t>İlkeler:</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Sürekli </a:t>
            </a:r>
            <a:r>
              <a:rPr lang="tr-TR" sz="1500" dirty="0" smtClean="0">
                <a:latin typeface="Times New Roman" panose="02020603050405020304" pitchFamily="18" charset="0"/>
                <a:cs typeface="Times New Roman" panose="02020603050405020304" pitchFamily="18" charset="0"/>
              </a:rPr>
              <a:t>denetim ve raporlamalar </a:t>
            </a:r>
            <a:r>
              <a:rPr lang="tr-TR" sz="1500" dirty="0">
                <a:latin typeface="Times New Roman" panose="02020603050405020304" pitchFamily="18" charset="0"/>
                <a:cs typeface="Times New Roman" panose="02020603050405020304" pitchFamily="18" charset="0"/>
              </a:rPr>
              <a:t>yapılması, </a:t>
            </a:r>
          </a:p>
          <a:p>
            <a:pPr marL="285750" indent="-285750" algn="just">
              <a:lnSpc>
                <a:spcPct val="150000"/>
              </a:lnSpc>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Eksikliklerin değerlendirilmesi ve </a:t>
            </a:r>
            <a:r>
              <a:rPr lang="tr-TR" sz="1500" dirty="0" smtClean="0">
                <a:latin typeface="Times New Roman" panose="02020603050405020304" pitchFamily="18" charset="0"/>
                <a:cs typeface="Times New Roman" panose="02020603050405020304" pitchFamily="18" charset="0"/>
              </a:rPr>
              <a:t>tespit edilen bulguların ilgili </a:t>
            </a:r>
            <a:r>
              <a:rPr lang="tr-TR" sz="1500" dirty="0">
                <a:latin typeface="Times New Roman" panose="02020603050405020304" pitchFamily="18" charset="0"/>
                <a:cs typeface="Times New Roman" panose="02020603050405020304" pitchFamily="18" charset="0"/>
              </a:rPr>
              <a:t>taraflara </a:t>
            </a:r>
            <a:r>
              <a:rPr lang="tr-TR" sz="1500" dirty="0" smtClean="0">
                <a:latin typeface="Times New Roman" panose="02020603050405020304" pitchFamily="18" charset="0"/>
                <a:cs typeface="Times New Roman" panose="02020603050405020304" pitchFamily="18" charset="0"/>
              </a:rPr>
              <a:t>bildirilmesi.</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97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30">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6" name="Metin kutusu 5"/>
          <p:cNvSpPr txBox="1"/>
          <p:nvPr/>
        </p:nvSpPr>
        <p:spPr>
          <a:xfrm>
            <a:off x="5796871" y="2261578"/>
            <a:ext cx="3731788" cy="312714"/>
          </a:xfrm>
          <a:prstGeom prst="rect">
            <a:avLst/>
          </a:prstGeom>
          <a:noFill/>
        </p:spPr>
        <p:txBody>
          <a:bodyPr wrap="square" rtlCol="0">
            <a:spAutoFit/>
          </a:bodyPr>
          <a:lstStyle/>
          <a:p>
            <a:pPr algn="ctr"/>
            <a:r>
              <a:rPr lang="tr-TR" sz="1432">
                <a:solidFill>
                  <a:schemeClr val="bg1"/>
                </a:solidFill>
              </a:rPr>
              <a:t>STRATEJİ GELİŞTİRME BAŞKANLIĞI</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524" y="1025065"/>
            <a:ext cx="1234481" cy="1236513"/>
          </a:xfrm>
          <a:prstGeom prst="rect">
            <a:avLst/>
          </a:prstGeom>
        </p:spPr>
      </p:pic>
      <p:sp>
        <p:nvSpPr>
          <p:cNvPr id="2" name="Dikdörtgen 1"/>
          <p:cNvSpPr/>
          <p:nvPr/>
        </p:nvSpPr>
        <p:spPr>
          <a:xfrm>
            <a:off x="5933432" y="4911528"/>
            <a:ext cx="3299173" cy="427361"/>
          </a:xfrm>
          <a:prstGeom prst="rect">
            <a:avLst/>
          </a:prstGeom>
        </p:spPr>
        <p:txBody>
          <a:bodyPr wrap="none">
            <a:spAutoFit/>
          </a:bodyPr>
          <a:lstStyle/>
          <a:p>
            <a:pPr algn="ctr"/>
            <a:r>
              <a:rPr lang="tr-TR" sz="2177" b="1" dirty="0">
                <a:solidFill>
                  <a:schemeClr val="bg1"/>
                </a:solidFill>
              </a:rPr>
              <a:t>3. Çeyrek Dönem Eylemleri</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548" y="25963"/>
            <a:ext cx="9658905" cy="6806075"/>
          </a:xfrm>
          <a:prstGeom prst="rect">
            <a:avLst/>
          </a:prstGeom>
        </p:spPr>
      </p:pic>
    </p:spTree>
    <p:extLst>
      <p:ext uri="{BB962C8B-B14F-4D97-AF65-F5344CB8AC3E}">
        <p14:creationId xmlns:p14="http://schemas.microsoft.com/office/powerpoint/2010/main" val="41573183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endCondLst>
                                    <p:cond evt="onNext" delay="0">
                                      <p:tgtEl>
                                        <p:sldTgt/>
                                      </p:tgtEl>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 xmlns:a16="http://schemas.microsoft.com/office/drawing/2014/main" id="{ADC0DB21-56A3-4986-B07A-ECB5D84A8206}"/>
              </a:ext>
            </a:extLst>
          </p:cNvPr>
          <p:cNvPicPr>
            <a:picLocks noChangeAspect="1"/>
          </p:cNvPicPr>
          <p:nvPr/>
        </p:nvPicPr>
        <p:blipFill>
          <a:blip r:embed="rId2"/>
          <a:stretch>
            <a:fillRect/>
          </a:stretch>
        </p:blipFill>
        <p:spPr>
          <a:xfrm>
            <a:off x="5973128" y="2286521"/>
            <a:ext cx="5064987" cy="3499898"/>
          </a:xfrm>
          <a:prstGeom prst="rect">
            <a:avLst/>
          </a:prstGeom>
        </p:spPr>
      </p:pic>
      <p:pic>
        <p:nvPicPr>
          <p:cNvPr id="5" name="Resim 4">
            <a:extLst>
              <a:ext uri="{FF2B5EF4-FFF2-40B4-BE49-F238E27FC236}">
                <a16:creationId xmlns="" xmlns:a16="http://schemas.microsoft.com/office/drawing/2014/main" id="{84D2171C-4072-419D-BAE3-7059FFC9C093}"/>
              </a:ext>
            </a:extLst>
          </p:cNvPr>
          <p:cNvPicPr>
            <a:picLocks noChangeAspect="1"/>
          </p:cNvPicPr>
          <p:nvPr/>
        </p:nvPicPr>
        <p:blipFill>
          <a:blip r:embed="rId3"/>
          <a:stretch>
            <a:fillRect/>
          </a:stretch>
        </p:blipFill>
        <p:spPr>
          <a:xfrm>
            <a:off x="374780" y="2286521"/>
            <a:ext cx="5466291" cy="3172432"/>
          </a:xfrm>
          <a:prstGeom prst="rect">
            <a:avLst/>
          </a:prstGeom>
          <a:ln>
            <a:noFill/>
          </a:ln>
          <a:effectLst>
            <a:outerShdw blurRad="190500" algn="tl" rotWithShape="0">
              <a:srgbClr val="FF0000">
                <a:alpha val="70000"/>
              </a:srgbClr>
            </a:outerShdw>
          </a:effectLst>
        </p:spPr>
      </p:pic>
      <p:sp>
        <p:nvSpPr>
          <p:cNvPr id="2" name="Metin kutusu 1"/>
          <p:cNvSpPr txBox="1"/>
          <p:nvPr/>
        </p:nvSpPr>
        <p:spPr>
          <a:xfrm>
            <a:off x="374779" y="1047565"/>
            <a:ext cx="7659511" cy="369332"/>
          </a:xfrm>
          <a:prstGeom prst="rect">
            <a:avLst/>
          </a:prstGeom>
          <a:noFill/>
        </p:spPr>
        <p:txBody>
          <a:bodyPr wrap="squar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SIKÇA SORULAN SORULAR VE KARŞILAŞILAN HATALAR</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çerik Yer Tutucusu 3">
            <a:extLst>
              <a:ext uri="{FF2B5EF4-FFF2-40B4-BE49-F238E27FC236}">
                <a16:creationId xmlns="" xmlns:a16="http://schemas.microsoft.com/office/drawing/2014/main" id="{74B65D11-B73D-48EE-9542-65ECA27855AB}"/>
              </a:ext>
            </a:extLst>
          </p:cNvPr>
          <p:cNvSpPr txBox="1">
            <a:spLocks/>
          </p:cNvSpPr>
          <p:nvPr/>
        </p:nvSpPr>
        <p:spPr>
          <a:xfrm>
            <a:off x="520054" y="1111244"/>
            <a:ext cx="10591800" cy="4490973"/>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tr-TR" sz="1500" b="1" dirty="0">
                <a:latin typeface="Times New Roman" panose="02020603050405020304" pitchFamily="18" charset="0"/>
                <a:cs typeface="Times New Roman" panose="02020603050405020304" pitchFamily="18" charset="0"/>
              </a:rPr>
              <a:t>E.1.1.3 </a:t>
            </a:r>
            <a:r>
              <a:rPr lang="tr-TR" sz="1500" dirty="0">
                <a:latin typeface="Times New Roman" panose="02020603050405020304" pitchFamily="18" charset="0"/>
                <a:cs typeface="Times New Roman" panose="02020603050405020304" pitchFamily="18" charset="0"/>
              </a:rPr>
              <a:t>Birimlerin web sayfasında bulunan iç kontrol sekmesinde yönetici onayı ile iç kontrole yönelik gerçekleştirilen güncel çalışmalara yer verilmesi</a:t>
            </a:r>
          </a:p>
          <a:p>
            <a:pPr marL="285750" indent="-285750" algn="just">
              <a:buFont typeface="Wingdings" panose="05000000000000000000" pitchFamily="2" charset="2"/>
              <a:buChar char="Ø"/>
            </a:pP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b="1" dirty="0">
                <a:latin typeface="Times New Roman" panose="02020603050405020304" pitchFamily="18" charset="0"/>
                <a:cs typeface="Times New Roman" panose="02020603050405020304" pitchFamily="18" charset="0"/>
              </a:rPr>
              <a:t>E.1.1.4 </a:t>
            </a:r>
            <a:r>
              <a:rPr lang="tr-TR" sz="1500" dirty="0">
                <a:latin typeface="Times New Roman" panose="02020603050405020304" pitchFamily="18" charset="0"/>
                <a:cs typeface="Times New Roman" panose="02020603050405020304" pitchFamily="18" charset="0"/>
              </a:rPr>
              <a:t>İç kontrol sorumluları koordinasyonunda Harcama Birimlerinde  çalışan personele yönelik İç Kontrol Sistemi, Kamu İç Kontrol Standartlarına Uyum Eylem Planı ve işleyişine ilişkin eğitimlerin yapılması (uzaktan/yüz yüze/yerinde)</a:t>
            </a:r>
            <a:endParaRPr lang="tr-TR" sz="15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b="1" dirty="0">
                <a:latin typeface="Times New Roman" panose="02020603050405020304" pitchFamily="18" charset="0"/>
                <a:cs typeface="Times New Roman" panose="02020603050405020304" pitchFamily="18" charset="0"/>
              </a:rPr>
              <a:t>E.1.3.1 </a:t>
            </a:r>
            <a:r>
              <a:rPr lang="tr-TR" sz="1500" dirty="0">
                <a:latin typeface="Times New Roman" panose="02020603050405020304" pitchFamily="18" charset="0"/>
                <a:cs typeface="Times New Roman" panose="02020603050405020304" pitchFamily="18" charset="0"/>
              </a:rPr>
              <a:t>Kamu Görevlileri Etik Kurulunca yürürlükte olan "Etik Davranış İlkelerinin tüm personele e-Posta olarak gönderilmesi</a:t>
            </a:r>
            <a:endParaRPr lang="tr-TR" sz="1500" dirty="0">
              <a:solidFill>
                <a:srgbClr val="000000"/>
              </a:solidFill>
              <a:latin typeface="Times New Roman" panose="02020603050405020304" pitchFamily="18" charset="0"/>
              <a:cs typeface="Times New Roman" panose="02020603050405020304" pitchFamily="18" charset="0"/>
            </a:endParaRPr>
          </a:p>
          <a:p>
            <a:pPr algn="just"/>
            <a:endParaRPr lang="tr-TR" sz="15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b="1" dirty="0">
                <a:latin typeface="Times New Roman" panose="02020603050405020304" pitchFamily="18" charset="0"/>
                <a:cs typeface="Times New Roman" panose="02020603050405020304" pitchFamily="18" charset="0"/>
              </a:rPr>
              <a:t>E.2.1.1 </a:t>
            </a:r>
            <a:r>
              <a:rPr lang="tr-TR" sz="1500" dirty="0">
                <a:latin typeface="Times New Roman" panose="02020603050405020304" pitchFamily="18" charset="0"/>
                <a:cs typeface="Times New Roman" panose="02020603050405020304" pitchFamily="18" charset="0"/>
              </a:rPr>
              <a:t>Bakanlığımızın misyon ve vizyonunun personelce benimsenmesine yönelik iç kontrol sorumlusu tarafından tüm personele misyon ve vizyonun  e-Posta olarak gönderilmesi</a:t>
            </a:r>
          </a:p>
          <a:p>
            <a:pPr marL="285750" indent="-285750" algn="just">
              <a:buFont typeface="Wingdings" panose="05000000000000000000" pitchFamily="2" charset="2"/>
              <a:buChar char="Ø"/>
            </a:pP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b="1" dirty="0">
                <a:latin typeface="Times New Roman" panose="02020603050405020304" pitchFamily="18" charset="0"/>
                <a:cs typeface="Times New Roman" panose="02020603050405020304" pitchFamily="18" charset="0"/>
              </a:rPr>
              <a:t>E.2.7.1 </a:t>
            </a:r>
            <a:r>
              <a:rPr lang="tr-TR" sz="1500" dirty="0">
                <a:latin typeface="Times New Roman" panose="02020603050405020304" pitchFamily="18" charset="0"/>
                <a:cs typeface="Times New Roman" panose="02020603050405020304" pitchFamily="18" charset="0"/>
              </a:rPr>
              <a:t>Başkanlık düzeyinde görev alanı ile ilgili Üç Aylık Durum Raporunun hazırlanması</a:t>
            </a:r>
            <a:endParaRPr lang="tr-TR" sz="1500" kern="0" dirty="0">
              <a:latin typeface="Times New Roman" panose="02020603050405020304" pitchFamily="18" charset="0"/>
              <a:cs typeface="Times New Roman" panose="02020603050405020304" pitchFamily="18" charset="0"/>
            </a:endParaRPr>
          </a:p>
          <a:p>
            <a:pPr algn="just"/>
            <a:endParaRPr lang="tr-TR" sz="15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b="1" dirty="0">
                <a:solidFill>
                  <a:schemeClr val="dk1"/>
                </a:solidFill>
                <a:latin typeface="Times New Roman" panose="02020603050405020304" pitchFamily="18" charset="0"/>
                <a:cs typeface="Times New Roman" panose="02020603050405020304" pitchFamily="18" charset="0"/>
              </a:rPr>
              <a:t>E.15.6.2 </a:t>
            </a:r>
            <a:r>
              <a:rPr lang="tr-TR" sz="1500" dirty="0">
                <a:solidFill>
                  <a:schemeClr val="dk1"/>
                </a:solidFill>
                <a:latin typeface="Times New Roman" panose="02020603050405020304" pitchFamily="18" charset="0"/>
                <a:cs typeface="Times New Roman" panose="02020603050405020304" pitchFamily="18" charset="0"/>
              </a:rPr>
              <a:t>İl Sağlık Müdürlüklerinde ilgili personel tarafından Standart Dosya Planı kodlarına ilişkin eğitim düzenlenmesi (uzaktan/yüz yüze/yerinde)</a:t>
            </a:r>
            <a:endParaRPr lang="tr-TR" sz="1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79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fade">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animEffect transition="in" filter="fade">
                                      <p:cBhvr>
                                        <p:cTn id="17" dur="500"/>
                                        <p:tgtEl>
                                          <p:spTgt spid="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xEl>
                                              <p:pRg st="6" end="6"/>
                                            </p:txEl>
                                          </p:spTgt>
                                        </p:tgtEl>
                                        <p:attrNameLst>
                                          <p:attrName>style.visibility</p:attrName>
                                        </p:attrNameLst>
                                      </p:cBhvr>
                                      <p:to>
                                        <p:strVal val="visible"/>
                                      </p:to>
                                    </p:set>
                                    <p:animEffect transition="in" filter="fade">
                                      <p:cBhvr>
                                        <p:cTn id="22" dur="500"/>
                                        <p:tgtEl>
                                          <p:spTgt spid="3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8" end="8"/>
                                            </p:txEl>
                                          </p:spTgt>
                                        </p:tgtEl>
                                        <p:attrNameLst>
                                          <p:attrName>style.visibility</p:attrName>
                                        </p:attrNameLst>
                                      </p:cBhvr>
                                      <p:to>
                                        <p:strVal val="visible"/>
                                      </p:to>
                                    </p:set>
                                    <p:animEffect transition="in" filter="fade">
                                      <p:cBhvr>
                                        <p:cTn id="27" dur="500"/>
                                        <p:tgtEl>
                                          <p:spTgt spid="3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xEl>
                                              <p:pRg st="10" end="10"/>
                                            </p:txEl>
                                          </p:spTgt>
                                        </p:tgtEl>
                                        <p:attrNameLst>
                                          <p:attrName>style.visibility</p:attrName>
                                        </p:attrNameLst>
                                      </p:cBhvr>
                                      <p:to>
                                        <p:strVal val="visible"/>
                                      </p:to>
                                    </p:set>
                                    <p:animEffect transition="in" filter="fade">
                                      <p:cBhvr>
                                        <p:cTn id="32" dur="500"/>
                                        <p:tgtEl>
                                          <p:spTgt spid="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 xmlns:a16="http://schemas.microsoft.com/office/drawing/2014/main" id="{D14A58D5-43B1-4BC8-8DCB-4175E6734B43}"/>
              </a:ext>
            </a:extLst>
          </p:cNvPr>
          <p:cNvSpPr>
            <a:spLocks noGrp="1"/>
          </p:cNvSpPr>
          <p:nvPr>
            <p:ph type="title" idx="4294967295"/>
          </p:nvPr>
        </p:nvSpPr>
        <p:spPr>
          <a:xfrm>
            <a:off x="754225" y="1562601"/>
            <a:ext cx="10515600" cy="53553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spAutoFit/>
          </a:bodyPr>
          <a:lstStyle/>
          <a:p>
            <a:pPr marL="285750" indent="-285750" algn="l">
              <a:spcBef>
                <a:spcPts val="1000"/>
              </a:spcBef>
              <a:buFont typeface="Wingdings" panose="05000000000000000000" pitchFamily="2" charset="2"/>
              <a:buChar char="Ø"/>
            </a:pPr>
            <a:r>
              <a:rPr lang="tr-TR" sz="1600" dirty="0">
                <a:solidFill>
                  <a:srgbClr val="FF0000"/>
                </a:solidFill>
                <a:latin typeface="Times New Roman" panose="02020603050405020304" pitchFamily="18" charset="0"/>
                <a:ea typeface="+mn-ea"/>
                <a:cs typeface="Times New Roman" panose="02020603050405020304" pitchFamily="18" charset="0"/>
              </a:rPr>
              <a:t>E.1.1.3 Birimlerin web sayfasında bulunan iç kontrol sekmesinde yönetici onayı ile iç kontrole yönelik gerçekleştirilen güncel çalışmalara yer </a:t>
            </a:r>
            <a:r>
              <a:rPr lang="tr-TR" sz="1600" dirty="0" smtClean="0">
                <a:solidFill>
                  <a:srgbClr val="FF0000"/>
                </a:solidFill>
                <a:latin typeface="Times New Roman" panose="02020603050405020304" pitchFamily="18" charset="0"/>
                <a:ea typeface="+mn-ea"/>
                <a:cs typeface="Times New Roman" panose="02020603050405020304" pitchFamily="18" charset="0"/>
              </a:rPr>
              <a:t>verilmesi.</a:t>
            </a:r>
            <a:endParaRPr lang="tr-TR" sz="1600" dirty="0">
              <a:solidFill>
                <a:srgbClr val="FF0000"/>
              </a:solidFill>
              <a:latin typeface="Times New Roman" panose="02020603050405020304" pitchFamily="18" charset="0"/>
              <a:ea typeface="+mn-ea"/>
              <a:cs typeface="Times New Roman" panose="02020603050405020304" pitchFamily="18" charset="0"/>
            </a:endParaRPr>
          </a:p>
        </p:txBody>
      </p:sp>
      <p:sp>
        <p:nvSpPr>
          <p:cNvPr id="4" name="İçerik Yer Tutucusu 2">
            <a:extLst>
              <a:ext uri="{FF2B5EF4-FFF2-40B4-BE49-F238E27FC236}">
                <a16:creationId xmlns="" xmlns:a16="http://schemas.microsoft.com/office/drawing/2014/main" id="{2F5D93AC-FAEF-44E8-9386-6E737E1C312C}"/>
              </a:ext>
            </a:extLst>
          </p:cNvPr>
          <p:cNvSpPr txBox="1">
            <a:spLocks/>
          </p:cNvSpPr>
          <p:nvPr/>
        </p:nvSpPr>
        <p:spPr>
          <a:xfrm>
            <a:off x="754225" y="2558985"/>
            <a:ext cx="10515600" cy="2987549"/>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2021-2022 Eylem Planına </a:t>
            </a:r>
            <a:r>
              <a:rPr lang="tr-TR" sz="1500" dirty="0" smtClean="0">
                <a:latin typeface="Times New Roman" panose="02020603050405020304" pitchFamily="18" charset="0"/>
                <a:cs typeface="Times New Roman" panose="02020603050405020304" pitchFamily="18" charset="0"/>
              </a:rPr>
              <a:t> web sayfasında yer verilmemesi </a:t>
            </a:r>
            <a:r>
              <a:rPr lang="tr-TR" sz="1500" u="sng" dirty="0" smtClean="0">
                <a:latin typeface="Times New Roman" panose="02020603050405020304" pitchFamily="18" charset="0"/>
                <a:cs typeface="Times New Roman" panose="02020603050405020304" pitchFamily="18" charset="0"/>
              </a:rPr>
              <a:t>(Sadece 2019-2020 Eylem Planı bulunan iller var),</a:t>
            </a:r>
          </a:p>
          <a:p>
            <a:pPr marL="285750" indent="-285750" algn="just">
              <a:lnSpc>
                <a:spcPct val="150000"/>
              </a:lnSpc>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Web sayfalarında Sağlık Bakanlığı </a:t>
            </a:r>
            <a:r>
              <a:rPr lang="tr-TR" sz="1500" dirty="0">
                <a:latin typeface="Times New Roman" panose="02020603050405020304" pitchFamily="18" charset="0"/>
                <a:cs typeface="Times New Roman" panose="02020603050405020304" pitchFamily="18" charset="0"/>
              </a:rPr>
              <a:t>misyon ve </a:t>
            </a:r>
            <a:r>
              <a:rPr lang="tr-TR" sz="1500" dirty="0" smtClean="0">
                <a:latin typeface="Times New Roman" panose="02020603050405020304" pitchFamily="18" charset="0"/>
                <a:cs typeface="Times New Roman" panose="02020603050405020304" pitchFamily="18" charset="0"/>
              </a:rPr>
              <a:t>vizyonunun yerine merkez veya taşra harcama birimlerinin belirlediği Misyon Vizyonun yer alması,</a:t>
            </a:r>
          </a:p>
          <a:p>
            <a:pPr marL="285750" indent="-285750" algn="just">
              <a:lnSpc>
                <a:spcPct val="150000"/>
              </a:lnSpc>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Web sayfalarında Sağlık </a:t>
            </a:r>
            <a:r>
              <a:rPr lang="tr-TR" sz="1500" dirty="0" smtClean="0">
                <a:latin typeface="Times New Roman" panose="02020603050405020304" pitchFamily="18" charset="0"/>
                <a:cs typeface="Times New Roman" panose="02020603050405020304" pitchFamily="18" charset="0"/>
              </a:rPr>
              <a:t>Bakanlığının eski  </a:t>
            </a:r>
            <a:r>
              <a:rPr lang="tr-TR" sz="1500" dirty="0">
                <a:latin typeface="Times New Roman" panose="02020603050405020304" pitchFamily="18" charset="0"/>
                <a:cs typeface="Times New Roman" panose="02020603050405020304" pitchFamily="18" charset="0"/>
              </a:rPr>
              <a:t>misyon ve vizyonunun </a:t>
            </a:r>
            <a:r>
              <a:rPr lang="tr-TR" sz="1500" dirty="0" smtClean="0">
                <a:latin typeface="Times New Roman" panose="02020603050405020304" pitchFamily="18" charset="0"/>
                <a:cs typeface="Times New Roman" panose="02020603050405020304" pitchFamily="18" charset="0"/>
              </a:rPr>
              <a:t>yayımlanması,</a:t>
            </a:r>
            <a:endParaRPr lang="tr-TR" sz="15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İllerin yapmış olduğu eğitim ve sunumların web sayfalarında paylaşılmaması,</a:t>
            </a:r>
            <a:endParaRPr lang="tr-TR" sz="15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Web sayfalarında Güncel çalışmaların </a:t>
            </a:r>
            <a:r>
              <a:rPr lang="tr-TR" sz="1500" dirty="0">
                <a:latin typeface="Times New Roman" panose="02020603050405020304" pitchFamily="18" charset="0"/>
                <a:cs typeface="Times New Roman" panose="02020603050405020304" pitchFamily="18" charset="0"/>
              </a:rPr>
              <a:t>yer </a:t>
            </a:r>
            <a:r>
              <a:rPr lang="tr-TR" sz="1500" dirty="0" smtClean="0">
                <a:latin typeface="Times New Roman" panose="02020603050405020304" pitchFamily="18" charset="0"/>
                <a:cs typeface="Times New Roman" panose="02020603050405020304" pitchFamily="18" charset="0"/>
              </a:rPr>
              <a:t>almaması </a:t>
            </a:r>
            <a:r>
              <a:rPr lang="tr-TR" sz="1500" u="sng" dirty="0" smtClean="0">
                <a:latin typeface="Times New Roman" panose="02020603050405020304" pitchFamily="18" charset="0"/>
                <a:cs typeface="Times New Roman" panose="02020603050405020304" pitchFamily="18" charset="0"/>
              </a:rPr>
              <a:t>(Bazı illerin web sayfalarında hiç çalışma yok tasarım aşamasındadır uyarısı var).</a:t>
            </a:r>
            <a:endParaRPr lang="tr-TR" sz="15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140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 xmlns:a16="http://schemas.microsoft.com/office/drawing/2014/main" id="{A05D10E9-3792-4190-8E0D-1BBE3A6AA558}"/>
              </a:ext>
            </a:extLst>
          </p:cNvPr>
          <p:cNvSpPr>
            <a:spLocks noGrp="1"/>
          </p:cNvSpPr>
          <p:nvPr>
            <p:ph type="title" idx="4294967295"/>
          </p:nvPr>
        </p:nvSpPr>
        <p:spPr>
          <a:xfrm>
            <a:off x="838200" y="1978029"/>
            <a:ext cx="10515600" cy="75713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p>
            <a:pPr marL="285750" indent="-285750" algn="l">
              <a:spcBef>
                <a:spcPts val="1000"/>
              </a:spcBef>
              <a:buFont typeface="Wingdings" panose="05000000000000000000" pitchFamily="2" charset="2"/>
              <a:buChar char="Ø"/>
            </a:pPr>
            <a:r>
              <a:rPr lang="tr-TR" sz="1600" dirty="0">
                <a:solidFill>
                  <a:srgbClr val="FF0000"/>
                </a:solidFill>
                <a:latin typeface="Times New Roman" panose="02020603050405020304" pitchFamily="18" charset="0"/>
                <a:ea typeface="+mn-ea"/>
                <a:cs typeface="Times New Roman" panose="02020603050405020304" pitchFamily="18" charset="0"/>
              </a:rPr>
              <a:t>E.1.1.4 İç kontrol sorumluları koordinasyonunda Harcama Birimlerinde  çalışan personele yönelik İç Kontrol Sistemi, Kamu İç Kontrol Standartlarına Uyum Eylem Planı ve işleyişine ilişkin eğitimlerin yapılması (uzaktan/yüz yüze/yerinde)</a:t>
            </a:r>
          </a:p>
        </p:txBody>
      </p:sp>
      <p:sp>
        <p:nvSpPr>
          <p:cNvPr id="5" name="İçerik Yer Tutucusu 2">
            <a:extLst>
              <a:ext uri="{FF2B5EF4-FFF2-40B4-BE49-F238E27FC236}">
                <a16:creationId xmlns="" xmlns:a16="http://schemas.microsoft.com/office/drawing/2014/main" id="{58F8484D-98D8-445F-BBEE-FFDC92E97865}"/>
              </a:ext>
            </a:extLst>
          </p:cNvPr>
          <p:cNvSpPr txBox="1">
            <a:spLocks/>
          </p:cNvSpPr>
          <p:nvPr/>
        </p:nvSpPr>
        <p:spPr>
          <a:xfrm>
            <a:off x="838200" y="3421138"/>
            <a:ext cx="10515600" cy="97206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Sisteme yüklenen eğitimlerle </a:t>
            </a:r>
            <a:r>
              <a:rPr lang="tr-TR" sz="1500" dirty="0">
                <a:latin typeface="Times New Roman" panose="02020603050405020304" pitchFamily="18" charset="0"/>
                <a:cs typeface="Times New Roman" panose="02020603050405020304" pitchFamily="18" charset="0"/>
              </a:rPr>
              <a:t>ilgili </a:t>
            </a:r>
            <a:r>
              <a:rPr lang="tr-TR" sz="1500" dirty="0" smtClean="0">
                <a:latin typeface="Times New Roman" panose="02020603050405020304" pitchFamily="18" charset="0"/>
                <a:cs typeface="Times New Roman" panose="02020603050405020304" pitchFamily="18" charset="0"/>
              </a:rPr>
              <a:t>dokümanların eksik olması,</a:t>
            </a: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Toplantı </a:t>
            </a:r>
            <a:r>
              <a:rPr lang="tr-TR" sz="1500" dirty="0" smtClean="0">
                <a:latin typeface="Times New Roman" panose="02020603050405020304" pitchFamily="18" charset="0"/>
                <a:cs typeface="Times New Roman" panose="02020603050405020304" pitchFamily="18" charset="0"/>
              </a:rPr>
              <a:t>görseli ve katılımcı listesinin sisteme yüklenmemesi,</a:t>
            </a: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dirty="0" err="1" smtClean="0">
                <a:latin typeface="Times New Roman" panose="02020603050405020304" pitchFamily="18" charset="0"/>
                <a:cs typeface="Times New Roman" panose="02020603050405020304" pitchFamily="18" charset="0"/>
              </a:rPr>
              <a:t>Barkodlu</a:t>
            </a:r>
            <a:r>
              <a:rPr lang="tr-TR" sz="1500" dirty="0" smtClean="0">
                <a:latin typeface="Times New Roman" panose="02020603050405020304" pitchFamily="18" charset="0"/>
                <a:cs typeface="Times New Roman" panose="02020603050405020304" pitchFamily="18" charset="0"/>
              </a:rPr>
              <a:t> resmi duyuru yazısının sisteme yüklenmemesi.</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168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a:extLst>
              <a:ext uri="{FF2B5EF4-FFF2-40B4-BE49-F238E27FC236}">
                <a16:creationId xmlns="" xmlns:a16="http://schemas.microsoft.com/office/drawing/2014/main" id="{2C11D1A5-F373-4F13-853C-4DD0034CFC86}"/>
              </a:ext>
            </a:extLst>
          </p:cNvPr>
          <p:cNvSpPr>
            <a:spLocks noGrp="1"/>
          </p:cNvSpPr>
          <p:nvPr>
            <p:ph type="title" idx="4294967295"/>
          </p:nvPr>
        </p:nvSpPr>
        <p:spPr>
          <a:xfrm>
            <a:off x="838200" y="2088828"/>
            <a:ext cx="10515600" cy="53553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p>
            <a:pPr marL="285750" indent="-285750" algn="l">
              <a:spcBef>
                <a:spcPts val="1000"/>
              </a:spcBef>
              <a:buFont typeface="Wingdings" panose="05000000000000000000" pitchFamily="2" charset="2"/>
              <a:buChar char="Ø"/>
            </a:pPr>
            <a:r>
              <a:rPr lang="tr-TR" sz="1600" dirty="0">
                <a:solidFill>
                  <a:srgbClr val="FF0000"/>
                </a:solidFill>
                <a:latin typeface="Times New Roman" panose="02020603050405020304" pitchFamily="18" charset="0"/>
                <a:ea typeface="+mn-ea"/>
                <a:cs typeface="Times New Roman" panose="02020603050405020304" pitchFamily="18" charset="0"/>
              </a:rPr>
              <a:t>E.1.3.1 Kamu Görevlileri Etik Kurulunca yürürlükte olan "Etik Davranış </a:t>
            </a:r>
            <a:r>
              <a:rPr lang="tr-TR" sz="1600" dirty="0" smtClean="0">
                <a:solidFill>
                  <a:srgbClr val="FF0000"/>
                </a:solidFill>
                <a:latin typeface="Times New Roman" panose="02020603050405020304" pitchFamily="18" charset="0"/>
                <a:ea typeface="+mn-ea"/>
                <a:cs typeface="Times New Roman" panose="02020603050405020304" pitchFamily="18" charset="0"/>
              </a:rPr>
              <a:t>İlkeleri</a:t>
            </a:r>
            <a:r>
              <a:rPr lang="tr-TR" sz="1600" dirty="0" smtClean="0">
                <a:solidFill>
                  <a:srgbClr val="FF0000"/>
                </a:solidFill>
                <a:latin typeface="Times New Roman" panose="02020603050405020304" pitchFamily="18" charset="0"/>
                <a:cs typeface="Times New Roman" panose="02020603050405020304" pitchFamily="18" charset="0"/>
              </a:rPr>
              <a:t>" </a:t>
            </a:r>
            <a:r>
              <a:rPr lang="tr-TR" sz="1600" dirty="0" err="1" smtClean="0">
                <a:solidFill>
                  <a:srgbClr val="FF0000"/>
                </a:solidFill>
                <a:latin typeface="Times New Roman" panose="02020603050405020304" pitchFamily="18" charset="0"/>
                <a:ea typeface="+mn-ea"/>
                <a:cs typeface="Times New Roman" panose="02020603050405020304" pitchFamily="18" charset="0"/>
              </a:rPr>
              <a:t>nin</a:t>
            </a:r>
            <a:r>
              <a:rPr lang="tr-TR" sz="1600" dirty="0" smtClean="0">
                <a:solidFill>
                  <a:srgbClr val="FF0000"/>
                </a:solidFill>
                <a:latin typeface="Times New Roman" panose="02020603050405020304" pitchFamily="18" charset="0"/>
                <a:ea typeface="+mn-ea"/>
                <a:cs typeface="Times New Roman" panose="02020603050405020304" pitchFamily="18" charset="0"/>
              </a:rPr>
              <a:t> </a:t>
            </a:r>
            <a:r>
              <a:rPr lang="tr-TR" sz="1600" dirty="0">
                <a:solidFill>
                  <a:srgbClr val="FF0000"/>
                </a:solidFill>
                <a:latin typeface="Times New Roman" panose="02020603050405020304" pitchFamily="18" charset="0"/>
                <a:ea typeface="+mn-ea"/>
                <a:cs typeface="Times New Roman" panose="02020603050405020304" pitchFamily="18" charset="0"/>
              </a:rPr>
              <a:t>tüm personele e-Posta olarak gönderilmesi</a:t>
            </a:r>
          </a:p>
        </p:txBody>
      </p:sp>
      <p:sp>
        <p:nvSpPr>
          <p:cNvPr id="9" name="İçerik Yer Tutucusu 2">
            <a:extLst>
              <a:ext uri="{FF2B5EF4-FFF2-40B4-BE49-F238E27FC236}">
                <a16:creationId xmlns="" xmlns:a16="http://schemas.microsoft.com/office/drawing/2014/main" id="{5B031969-5C2C-4EC3-8A1B-74C7FF3FEBE0}"/>
              </a:ext>
            </a:extLst>
          </p:cNvPr>
          <p:cNvSpPr txBox="1">
            <a:spLocks/>
          </p:cNvSpPr>
          <p:nvPr/>
        </p:nvSpPr>
        <p:spPr>
          <a:xfrm>
            <a:off x="838200" y="3590832"/>
            <a:ext cx="10515600" cy="97206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Etik Davranış İlkeleri dokümanının (</a:t>
            </a:r>
            <a:r>
              <a:rPr lang="tr-TR" sz="1500" dirty="0" err="1" smtClean="0">
                <a:latin typeface="Times New Roman" panose="02020603050405020304" pitchFamily="18" charset="0"/>
                <a:cs typeface="Times New Roman" panose="02020603050405020304" pitchFamily="18" charset="0"/>
              </a:rPr>
              <a:t>word</a:t>
            </a:r>
            <a:r>
              <a:rPr lang="tr-TR" sz="1500" dirty="0" smtClean="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p</a:t>
            </a:r>
            <a:r>
              <a:rPr lang="tr-TR" sz="1500" dirty="0" err="1" smtClean="0">
                <a:latin typeface="Times New Roman" panose="02020603050405020304" pitchFamily="18" charset="0"/>
                <a:cs typeface="Times New Roman" panose="02020603050405020304" pitchFamily="18" charset="0"/>
              </a:rPr>
              <a:t>df</a:t>
            </a:r>
            <a:r>
              <a:rPr lang="tr-TR" sz="1500" dirty="0" smtClean="0">
                <a:latin typeface="Times New Roman" panose="02020603050405020304" pitchFamily="18" charset="0"/>
                <a:cs typeface="Times New Roman" panose="02020603050405020304" pitchFamily="18" charset="0"/>
              </a:rPr>
              <a:t> veya resim formatında) gönderilmemesi,</a:t>
            </a: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e-posta gönderim listesinin sisteme yüklenmemesi,</a:t>
            </a: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Resmi </a:t>
            </a:r>
            <a:r>
              <a:rPr lang="tr-TR" sz="1500" dirty="0">
                <a:latin typeface="Times New Roman" panose="02020603050405020304" pitchFamily="18" charset="0"/>
                <a:cs typeface="Times New Roman" panose="02020603050405020304" pitchFamily="18" charset="0"/>
              </a:rPr>
              <a:t>yazı </a:t>
            </a:r>
            <a:r>
              <a:rPr lang="tr-TR" sz="1500" dirty="0" smtClean="0">
                <a:latin typeface="Times New Roman" panose="02020603050405020304" pitchFamily="18" charset="0"/>
                <a:cs typeface="Times New Roman" panose="02020603050405020304" pitchFamily="18" charset="0"/>
              </a:rPr>
              <a:t>ile gönderilen etik davranış ilkelerinin resmi yazısının sisteme yüklenmemesi veya </a:t>
            </a:r>
            <a:r>
              <a:rPr lang="tr-TR" sz="1500" dirty="0" err="1" smtClean="0">
                <a:latin typeface="Times New Roman" panose="02020603050405020304" pitchFamily="18" charset="0"/>
                <a:cs typeface="Times New Roman" panose="02020603050405020304" pitchFamily="18" charset="0"/>
              </a:rPr>
              <a:t>barkodsuz</a:t>
            </a:r>
            <a:r>
              <a:rPr lang="tr-TR" sz="1500" dirty="0" smtClean="0">
                <a:latin typeface="Times New Roman" panose="02020603050405020304" pitchFamily="18" charset="0"/>
                <a:cs typeface="Times New Roman" panose="02020603050405020304" pitchFamily="18" charset="0"/>
              </a:rPr>
              <a:t> yazının yüklenmesi.</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72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 xmlns:a16="http://schemas.microsoft.com/office/drawing/2014/main" id="{B0BB5D7E-509A-4A53-A908-CFC1683F6C06}"/>
              </a:ext>
            </a:extLst>
          </p:cNvPr>
          <p:cNvSpPr>
            <a:spLocks noGrp="1"/>
          </p:cNvSpPr>
          <p:nvPr>
            <p:ph type="title" idx="4294967295"/>
          </p:nvPr>
        </p:nvSpPr>
        <p:spPr>
          <a:xfrm>
            <a:off x="772886" y="2070650"/>
            <a:ext cx="10515600" cy="53553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p>
            <a:pPr marL="285750" indent="-285750" algn="l">
              <a:spcBef>
                <a:spcPts val="1000"/>
              </a:spcBef>
              <a:buFont typeface="Wingdings" panose="05000000000000000000" pitchFamily="2" charset="2"/>
              <a:buChar char="Ø"/>
            </a:pPr>
            <a:r>
              <a:rPr lang="tr-TR" sz="1600" dirty="0">
                <a:solidFill>
                  <a:srgbClr val="FF0000"/>
                </a:solidFill>
                <a:latin typeface="Times New Roman" panose="02020603050405020304" pitchFamily="18" charset="0"/>
                <a:ea typeface="+mn-ea"/>
                <a:cs typeface="Times New Roman" panose="02020603050405020304" pitchFamily="18" charset="0"/>
              </a:rPr>
              <a:t>E.2.1.1 Bakanlığımızın misyon ve vizyonunun personelce benimsenmesine yönelik iç kontrol sorumlusu tarafından tüm personele misyon ve vizyonun  e-Posta olarak gönderilmesi</a:t>
            </a:r>
          </a:p>
        </p:txBody>
      </p:sp>
      <p:sp>
        <p:nvSpPr>
          <p:cNvPr id="4" name="İçerik Yer Tutucusu 2">
            <a:extLst>
              <a:ext uri="{FF2B5EF4-FFF2-40B4-BE49-F238E27FC236}">
                <a16:creationId xmlns="" xmlns:a16="http://schemas.microsoft.com/office/drawing/2014/main" id="{5B031969-5C2C-4EC3-8A1B-74C7FF3FEBE0}"/>
              </a:ext>
            </a:extLst>
          </p:cNvPr>
          <p:cNvSpPr txBox="1">
            <a:spLocks/>
          </p:cNvSpPr>
          <p:nvPr/>
        </p:nvSpPr>
        <p:spPr>
          <a:xfrm>
            <a:off x="772886" y="3212532"/>
            <a:ext cx="10515600" cy="216681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Sağlık Bakanlığı resmi web sayfasında yayımlanan </a:t>
            </a:r>
            <a:r>
              <a:rPr lang="tr-TR" sz="1500" dirty="0">
                <a:latin typeface="Times New Roman" panose="02020603050405020304" pitchFamily="18" charset="0"/>
                <a:cs typeface="Times New Roman" panose="02020603050405020304" pitchFamily="18" charset="0"/>
              </a:rPr>
              <a:t>misyon ve </a:t>
            </a:r>
            <a:r>
              <a:rPr lang="tr-TR" sz="1500" dirty="0" smtClean="0">
                <a:latin typeface="Times New Roman" panose="02020603050405020304" pitchFamily="18" charset="0"/>
                <a:cs typeface="Times New Roman" panose="02020603050405020304" pitchFamily="18" charset="0"/>
              </a:rPr>
              <a:t>vizyonun kullanılmaması </a:t>
            </a:r>
            <a:r>
              <a:rPr lang="tr-TR" sz="1500" u="sng" dirty="0" smtClean="0">
                <a:latin typeface="Times New Roman" panose="02020603050405020304" pitchFamily="18" charset="0"/>
                <a:cs typeface="Times New Roman" panose="02020603050405020304" pitchFamily="18" charset="0"/>
              </a:rPr>
              <a:t>(Genel Müdürlüklerin Misyon Vizyonu kullanılıyor),</a:t>
            </a:r>
          </a:p>
          <a:p>
            <a:pPr marL="285750" indent="-285750" algn="just">
              <a:lnSpc>
                <a:spcPct val="150000"/>
              </a:lnSpc>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Personele gönderilen misyon ve vizyonun sisteme yüklenmemesi,</a:t>
            </a:r>
            <a:endParaRPr lang="tr-TR" sz="15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e-posta gönderim listesinin sisteme yüklenmemesi,</a:t>
            </a:r>
            <a:endParaRPr lang="tr-TR" sz="15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Resmi </a:t>
            </a:r>
            <a:r>
              <a:rPr lang="tr-TR" sz="1500" dirty="0">
                <a:latin typeface="Times New Roman" panose="02020603050405020304" pitchFamily="18" charset="0"/>
                <a:cs typeface="Times New Roman" panose="02020603050405020304" pitchFamily="18" charset="0"/>
              </a:rPr>
              <a:t>yazı </a:t>
            </a:r>
            <a:r>
              <a:rPr lang="tr-TR" sz="1500" dirty="0" smtClean="0">
                <a:latin typeface="Times New Roman" panose="02020603050405020304" pitchFamily="18" charset="0"/>
                <a:cs typeface="Times New Roman" panose="02020603050405020304" pitchFamily="18" charset="0"/>
              </a:rPr>
              <a:t>ile gönderildi ise gönderilen </a:t>
            </a:r>
            <a:r>
              <a:rPr lang="tr-TR" sz="1500" dirty="0" err="1" smtClean="0">
                <a:latin typeface="Times New Roman" panose="02020603050405020304" pitchFamily="18" charset="0"/>
                <a:cs typeface="Times New Roman" panose="02020603050405020304" pitchFamily="18" charset="0"/>
              </a:rPr>
              <a:t>barkodlu</a:t>
            </a:r>
            <a:r>
              <a:rPr lang="tr-TR" sz="1500" dirty="0" smtClean="0">
                <a:latin typeface="Times New Roman" panose="02020603050405020304" pitchFamily="18" charset="0"/>
                <a:cs typeface="Times New Roman" panose="02020603050405020304" pitchFamily="18" charset="0"/>
              </a:rPr>
              <a:t> resmi yazının sisteme yüklenmemesi.</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07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 xmlns:a16="http://schemas.microsoft.com/office/drawing/2014/main" id="{A1ED6E1E-1FC0-45E6-A92A-F4C192CB746E}"/>
              </a:ext>
            </a:extLst>
          </p:cNvPr>
          <p:cNvSpPr txBox="1">
            <a:spLocks/>
          </p:cNvSpPr>
          <p:nvPr/>
        </p:nvSpPr>
        <p:spPr>
          <a:xfrm>
            <a:off x="838200" y="762748"/>
            <a:ext cx="8743950" cy="66377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marL="285750" indent="-285750">
              <a:lnSpc>
                <a:spcPct val="90000"/>
              </a:lnSpc>
              <a:spcBef>
                <a:spcPts val="1000"/>
              </a:spcBef>
              <a:buFont typeface="Wingdings" panose="05000000000000000000" pitchFamily="2" charset="2"/>
              <a:buChar char="Ø"/>
              <a:defRPr sz="1600">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b="1" u="sng" dirty="0" smtClean="0">
                <a:solidFill>
                  <a:srgbClr val="0070C0"/>
                </a:solidFill>
                <a:hlinkClick r:id="rId3"/>
              </a:rPr>
              <a:t>Sağlık Bakanlığı Misyon Vizyon</a:t>
            </a:r>
            <a:endParaRPr lang="tr-TR" b="1" u="sng" dirty="0" smtClean="0">
              <a:solidFill>
                <a:srgbClr val="0070C0"/>
              </a:solidFill>
            </a:endParaRPr>
          </a:p>
          <a:p>
            <a:pPr marL="0" indent="0">
              <a:buNone/>
            </a:pPr>
            <a:r>
              <a:rPr lang="tr-TR" b="1" dirty="0" smtClean="0">
                <a:solidFill>
                  <a:srgbClr val="FF0000"/>
                </a:solidFill>
              </a:rPr>
              <a:t>      </a:t>
            </a:r>
            <a:r>
              <a:rPr lang="tr-TR" b="1" u="sng" dirty="0" smtClean="0">
                <a:solidFill>
                  <a:srgbClr val="FF0000"/>
                </a:solidFill>
              </a:rPr>
              <a:t>https</a:t>
            </a:r>
            <a:r>
              <a:rPr lang="tr-TR" b="1" u="sng" dirty="0">
                <a:solidFill>
                  <a:srgbClr val="FF0000"/>
                </a:solidFill>
              </a:rPr>
              <a:t>://www.saglik.gov.tr/TR,11465/kurumsal-politikalarimiz.html</a:t>
            </a:r>
          </a:p>
        </p:txBody>
      </p:sp>
      <p:pic>
        <p:nvPicPr>
          <p:cNvPr id="9" name="Resim 8">
            <a:extLst>
              <a:ext uri="{FF2B5EF4-FFF2-40B4-BE49-F238E27FC236}">
                <a16:creationId xmlns="" xmlns:a16="http://schemas.microsoft.com/office/drawing/2014/main" id="{50FF22FF-F10E-424B-B024-374CF87D1F6C}"/>
              </a:ext>
            </a:extLst>
          </p:cNvPr>
          <p:cNvPicPr>
            <a:picLocks noChangeAspect="1"/>
          </p:cNvPicPr>
          <p:nvPr/>
        </p:nvPicPr>
        <p:blipFill>
          <a:blip r:embed="rId4"/>
          <a:stretch>
            <a:fillRect/>
          </a:stretch>
        </p:blipFill>
        <p:spPr>
          <a:xfrm>
            <a:off x="838200" y="1402132"/>
            <a:ext cx="8743950" cy="4705107"/>
          </a:xfrm>
          <a:prstGeom prst="rect">
            <a:avLst/>
          </a:prstGeom>
        </p:spPr>
      </p:pic>
    </p:spTree>
    <p:extLst>
      <p:ext uri="{BB962C8B-B14F-4D97-AF65-F5344CB8AC3E}">
        <p14:creationId xmlns:p14="http://schemas.microsoft.com/office/powerpoint/2010/main" val="1420708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B9E6E439-2E37-4260-9355-9911B7EBF202}"/>
              </a:ext>
            </a:extLst>
          </p:cNvPr>
          <p:cNvSpPr>
            <a:spLocks noGrp="1"/>
          </p:cNvSpPr>
          <p:nvPr>
            <p:ph type="title" idx="4294967295"/>
          </p:nvPr>
        </p:nvSpPr>
        <p:spPr>
          <a:xfrm>
            <a:off x="735564" y="1820399"/>
            <a:ext cx="10808736" cy="31393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p>
            <a:pPr marL="285750" indent="-285750" algn="l">
              <a:spcBef>
                <a:spcPts val="1000"/>
              </a:spcBef>
              <a:buFont typeface="Wingdings" panose="05000000000000000000" pitchFamily="2" charset="2"/>
              <a:buChar char="Ø"/>
            </a:pPr>
            <a:r>
              <a:rPr lang="tr-TR" sz="1600" dirty="0">
                <a:solidFill>
                  <a:srgbClr val="FF0000"/>
                </a:solidFill>
                <a:latin typeface="Times New Roman" panose="02020603050405020304" pitchFamily="18" charset="0"/>
                <a:ea typeface="+mn-ea"/>
                <a:cs typeface="Times New Roman" panose="02020603050405020304" pitchFamily="18" charset="0"/>
              </a:rPr>
              <a:t>E.2.7.1 Başkanlık düzeyinde görev alanı ile ilgili Üç Aylık Durum Raporunun hazırlanması</a:t>
            </a:r>
          </a:p>
        </p:txBody>
      </p:sp>
      <p:sp>
        <p:nvSpPr>
          <p:cNvPr id="5" name="İçerik Yer Tutucusu 2">
            <a:extLst>
              <a:ext uri="{FF2B5EF4-FFF2-40B4-BE49-F238E27FC236}">
                <a16:creationId xmlns="" xmlns:a16="http://schemas.microsoft.com/office/drawing/2014/main" id="{A3C20995-7094-42F3-9E6F-167625CFE95C}"/>
              </a:ext>
            </a:extLst>
          </p:cNvPr>
          <p:cNvSpPr txBox="1">
            <a:spLocks/>
          </p:cNvSpPr>
          <p:nvPr/>
        </p:nvSpPr>
        <p:spPr>
          <a:xfrm>
            <a:off x="735564" y="2714522"/>
            <a:ext cx="10808736" cy="251306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Yönergedeki Başkanlığın </a:t>
            </a:r>
            <a:r>
              <a:rPr lang="tr-TR" sz="1500" dirty="0" smtClean="0">
                <a:latin typeface="Times New Roman" panose="02020603050405020304" pitchFamily="18" charset="0"/>
                <a:cs typeface="Times New Roman" panose="02020603050405020304" pitchFamily="18" charset="0"/>
              </a:rPr>
              <a:t>görevlerinin </a:t>
            </a:r>
            <a:r>
              <a:rPr lang="tr-TR" sz="1500" dirty="0">
                <a:latin typeface="Times New Roman" panose="02020603050405020304" pitchFamily="18" charset="0"/>
                <a:cs typeface="Times New Roman" panose="02020603050405020304" pitchFamily="18" charset="0"/>
              </a:rPr>
              <a:t>3. </a:t>
            </a:r>
            <a:r>
              <a:rPr lang="tr-TR" sz="1500" dirty="0" smtClean="0">
                <a:latin typeface="Times New Roman" panose="02020603050405020304" pitchFamily="18" charset="0"/>
                <a:cs typeface="Times New Roman" panose="02020603050405020304" pitchFamily="18" charset="0"/>
              </a:rPr>
              <a:t>maddeye kopyalanması </a:t>
            </a:r>
            <a:r>
              <a:rPr lang="tr-TR" sz="1500" u="sng" dirty="0" smtClean="0">
                <a:latin typeface="Times New Roman" panose="02020603050405020304" pitchFamily="18" charset="0"/>
                <a:cs typeface="Times New Roman" panose="02020603050405020304" pitchFamily="18" charset="0"/>
              </a:rPr>
              <a:t>(Bütün Yönerge kopyalanıp 3. maddeye </a:t>
            </a:r>
            <a:r>
              <a:rPr lang="tr-TR" sz="1500" u="sng" dirty="0" err="1" smtClean="0">
                <a:latin typeface="Times New Roman" panose="02020603050405020304" pitchFamily="18" charset="0"/>
                <a:cs typeface="Times New Roman" panose="02020603050405020304" pitchFamily="18" charset="0"/>
              </a:rPr>
              <a:t>ekleyeniyor</a:t>
            </a:r>
            <a:r>
              <a:rPr lang="tr-TR" sz="1500" u="sng" dirty="0" smtClean="0">
                <a:latin typeface="Times New Roman" panose="02020603050405020304" pitchFamily="18" charset="0"/>
                <a:cs typeface="Times New Roman" panose="02020603050405020304" pitchFamily="18" charset="0"/>
              </a:rPr>
              <a:t>),</a:t>
            </a:r>
            <a:endParaRPr lang="tr-TR" sz="1500" u="sng"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Sadece iç kontrol çalışmalarına yer </a:t>
            </a:r>
            <a:r>
              <a:rPr lang="tr-TR" sz="1500" dirty="0" smtClean="0">
                <a:latin typeface="Times New Roman" panose="02020603050405020304" pitchFamily="18" charset="0"/>
                <a:cs typeface="Times New Roman" panose="02020603050405020304" pitchFamily="18" charset="0"/>
              </a:rPr>
              <a:t>verilmesi </a:t>
            </a:r>
            <a:r>
              <a:rPr lang="tr-TR" sz="1500" u="sng" dirty="0" smtClean="0">
                <a:latin typeface="Times New Roman" panose="02020603050405020304" pitchFamily="18" charset="0"/>
                <a:cs typeface="Times New Roman" panose="02020603050405020304" pitchFamily="18" charset="0"/>
              </a:rPr>
              <a:t>(Başkanlıkla ilgili yapılan İl Sağlık Müdürünün bilgi edinmek istediği tüm iş ve  işlemlere ilgili bilgilere yer verilmesi gerekli),</a:t>
            </a:r>
            <a:endParaRPr lang="tr-TR" sz="1500" u="sng"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İl Sağlık Müdürüne direk bağlı birimlere rapor </a:t>
            </a:r>
            <a:r>
              <a:rPr lang="tr-TR" sz="1500" dirty="0" smtClean="0">
                <a:latin typeface="Times New Roman" panose="02020603050405020304" pitchFamily="18" charset="0"/>
                <a:cs typeface="Times New Roman" panose="02020603050405020304" pitchFamily="18" charset="0"/>
              </a:rPr>
              <a:t>oluşturulması </a:t>
            </a:r>
            <a:r>
              <a:rPr lang="tr-TR" sz="1500" u="sng" dirty="0" smtClean="0">
                <a:latin typeface="Times New Roman" panose="02020603050405020304" pitchFamily="18" charset="0"/>
                <a:cs typeface="Times New Roman" panose="02020603050405020304" pitchFamily="18" charset="0"/>
              </a:rPr>
              <a:t>(3 aylık durum raporu Yönerge gereği Başkanlık düzeyinde olduğu için İl Sağlık Müdürüne Direk bağlı birimler için rapor hazırlanmamalıdır),</a:t>
            </a:r>
            <a:endParaRPr lang="tr-TR" sz="1500" u="sng"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İlgili dönem dışındaki çalışmalara yer </a:t>
            </a:r>
            <a:r>
              <a:rPr lang="tr-TR" sz="1500" dirty="0" smtClean="0">
                <a:latin typeface="Times New Roman" panose="02020603050405020304" pitchFamily="18" charset="0"/>
                <a:cs typeface="Times New Roman" panose="02020603050405020304" pitchFamily="18" charset="0"/>
              </a:rPr>
              <a:t>verilmesi </a:t>
            </a:r>
            <a:r>
              <a:rPr lang="tr-TR" sz="1500" u="sng" dirty="0" smtClean="0">
                <a:latin typeface="Times New Roman" panose="02020603050405020304" pitchFamily="18" charset="0"/>
                <a:cs typeface="Times New Roman" panose="02020603050405020304" pitchFamily="18" charset="0"/>
              </a:rPr>
              <a:t>(Raporda sadece ilgili 3 aylık dönemdeki çalışmalara yer verilmelidir).</a:t>
            </a:r>
            <a:endParaRPr lang="tr-TR" sz="15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07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hlinkClick r:id="rId2"/>
            <a:extLst>
              <a:ext uri="{FF2B5EF4-FFF2-40B4-BE49-F238E27FC236}">
                <a16:creationId xmlns="" xmlns:a16="http://schemas.microsoft.com/office/drawing/2014/main" id="{604EF592-A0A5-49BB-8381-481EDEBB5434}"/>
              </a:ext>
            </a:extLst>
          </p:cNvPr>
          <p:cNvSpPr txBox="1">
            <a:spLocks/>
          </p:cNvSpPr>
          <p:nvPr/>
        </p:nvSpPr>
        <p:spPr>
          <a:xfrm>
            <a:off x="772886" y="784461"/>
            <a:ext cx="9095014" cy="60837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marL="285750" indent="-285750">
              <a:lnSpc>
                <a:spcPct val="90000"/>
              </a:lnSpc>
              <a:spcBef>
                <a:spcPts val="1000"/>
              </a:spcBef>
              <a:buFont typeface="Wingdings" panose="05000000000000000000" pitchFamily="2" charset="2"/>
              <a:buChar char="Ø"/>
              <a:defRPr sz="1600">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sz="1400" b="1" u="sng" dirty="0" smtClean="0">
                <a:solidFill>
                  <a:srgbClr val="0070C0"/>
                </a:solidFill>
              </a:rPr>
              <a:t>İç Kontrol Sistemi İzleme ve Değerlendirme Programı Ortak Dokümanlar</a:t>
            </a:r>
          </a:p>
          <a:p>
            <a:pPr marL="0" indent="0">
              <a:buNone/>
            </a:pPr>
            <a:r>
              <a:rPr lang="tr-TR" sz="1400" b="1" dirty="0" smtClean="0">
                <a:solidFill>
                  <a:srgbClr val="0070C0"/>
                </a:solidFill>
              </a:rPr>
              <a:t>       </a:t>
            </a:r>
            <a:r>
              <a:rPr lang="tr-TR" sz="1400" b="1" u="sng" dirty="0" smtClean="0">
                <a:solidFill>
                  <a:srgbClr val="FF0000"/>
                </a:solidFill>
              </a:rPr>
              <a:t>https</a:t>
            </a:r>
            <a:r>
              <a:rPr lang="tr-TR" sz="1400" b="1" u="sng" dirty="0">
                <a:solidFill>
                  <a:srgbClr val="FF0000"/>
                </a:solidFill>
              </a:rPr>
              <a:t>://portal.saglik.gov.tr/ickontroleylemplani/Shared%20Documents/Forms/AllItems.aspx</a:t>
            </a:r>
          </a:p>
        </p:txBody>
      </p:sp>
      <p:pic>
        <p:nvPicPr>
          <p:cNvPr id="5" name="Resim 4">
            <a:extLst>
              <a:ext uri="{FF2B5EF4-FFF2-40B4-BE49-F238E27FC236}">
                <a16:creationId xmlns="" xmlns:a16="http://schemas.microsoft.com/office/drawing/2014/main" id="{8C922798-1DB4-48EB-95A2-2A29679BE35C}"/>
              </a:ext>
            </a:extLst>
          </p:cNvPr>
          <p:cNvPicPr>
            <a:picLocks noChangeAspect="1"/>
          </p:cNvPicPr>
          <p:nvPr/>
        </p:nvPicPr>
        <p:blipFill>
          <a:blip r:embed="rId3"/>
          <a:stretch>
            <a:fillRect/>
          </a:stretch>
        </p:blipFill>
        <p:spPr>
          <a:xfrm>
            <a:off x="772886" y="1657350"/>
            <a:ext cx="9095014" cy="4710315"/>
          </a:xfrm>
          <a:prstGeom prst="rect">
            <a:avLst/>
          </a:prstGeom>
        </p:spPr>
      </p:pic>
    </p:spTree>
    <p:extLst>
      <p:ext uri="{BB962C8B-B14F-4D97-AF65-F5344CB8AC3E}">
        <p14:creationId xmlns:p14="http://schemas.microsoft.com/office/powerpoint/2010/main" val="937198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 xmlns:a16="http://schemas.microsoft.com/office/drawing/2014/main" id="{E921B5A8-D4F2-441F-9AC9-40D207BA5D6F}"/>
              </a:ext>
            </a:extLst>
          </p:cNvPr>
          <p:cNvSpPr>
            <a:spLocks noGrp="1"/>
          </p:cNvSpPr>
          <p:nvPr>
            <p:ph type="title" idx="4294967295"/>
          </p:nvPr>
        </p:nvSpPr>
        <p:spPr>
          <a:xfrm>
            <a:off x="5553075" y="1617327"/>
            <a:ext cx="4945511" cy="540902"/>
          </a:xfrm>
          <a:prstGeom prst="rect">
            <a:avLst/>
          </a:prstGeom>
        </p:spPr>
        <p:txBody>
          <a:bodyPr vert="horz" lIns="82953" tIns="41476" rIns="82953" bIns="41476" rtlCol="0" anchor="t">
            <a:normAutofit/>
          </a:bodyPr>
          <a:lstStyle/>
          <a:p>
            <a:r>
              <a:rPr lang="tr-TR" sz="1996" dirty="0">
                <a:solidFill>
                  <a:srgbClr val="C00000"/>
                </a:solidFill>
                <a:latin typeface="Arial" panose="020B0604020202020204" pitchFamily="34" charset="0"/>
                <a:cs typeface="Arial" panose="020B0604020202020204" pitchFamily="34" charset="0"/>
              </a:rPr>
              <a:t>İlgili Üç Aylık Durum Raporu</a:t>
            </a:r>
          </a:p>
        </p:txBody>
      </p:sp>
      <p:pic>
        <p:nvPicPr>
          <p:cNvPr id="7" name="Resim 6">
            <a:extLst>
              <a:ext uri="{FF2B5EF4-FFF2-40B4-BE49-F238E27FC236}">
                <a16:creationId xmlns="" xmlns:a16="http://schemas.microsoft.com/office/drawing/2014/main" id="{B900F12A-CF48-4DCB-94E5-B825C63AD43D}"/>
              </a:ext>
            </a:extLst>
          </p:cNvPr>
          <p:cNvPicPr>
            <a:picLocks noChangeAspect="1"/>
          </p:cNvPicPr>
          <p:nvPr/>
        </p:nvPicPr>
        <p:blipFill>
          <a:blip r:embed="rId2"/>
          <a:stretch>
            <a:fillRect/>
          </a:stretch>
        </p:blipFill>
        <p:spPr>
          <a:xfrm>
            <a:off x="5553075" y="3117777"/>
            <a:ext cx="5826014" cy="2847722"/>
          </a:xfrm>
          <a:prstGeom prst="rect">
            <a:avLst/>
          </a:prstGeom>
        </p:spPr>
      </p:pic>
      <p:cxnSp>
        <p:nvCxnSpPr>
          <p:cNvPr id="8" name="Düz Bağlayıcı 7">
            <a:extLst>
              <a:ext uri="{FF2B5EF4-FFF2-40B4-BE49-F238E27FC236}">
                <a16:creationId xmlns="" xmlns:a16="http://schemas.microsoft.com/office/drawing/2014/main" id="{59F93E7F-02FA-4D2B-806D-C6EC99D4AD61}"/>
              </a:ext>
            </a:extLst>
          </p:cNvPr>
          <p:cNvCxnSpPr/>
          <p:nvPr/>
        </p:nvCxnSpPr>
        <p:spPr>
          <a:xfrm>
            <a:off x="6268537" y="4366128"/>
            <a:ext cx="4039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 xmlns:a16="http://schemas.microsoft.com/office/drawing/2014/main" id="{E00D7E98-CB14-493D-8FE8-B85884329E39}"/>
              </a:ext>
            </a:extLst>
          </p:cNvPr>
          <p:cNvCxnSpPr/>
          <p:nvPr/>
        </p:nvCxnSpPr>
        <p:spPr>
          <a:xfrm>
            <a:off x="6262528" y="4603564"/>
            <a:ext cx="4039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 xmlns:a16="http://schemas.microsoft.com/office/drawing/2014/main" id="{7F7D6809-CF7F-4BA3-A52B-3316BAAE7274}"/>
              </a:ext>
            </a:extLst>
          </p:cNvPr>
          <p:cNvCxnSpPr/>
          <p:nvPr/>
        </p:nvCxnSpPr>
        <p:spPr>
          <a:xfrm>
            <a:off x="6280561" y="4366128"/>
            <a:ext cx="0" cy="2374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 xmlns:a16="http://schemas.microsoft.com/office/drawing/2014/main" id="{4AF19142-3960-44C0-B27E-9EB218A1A3D8}"/>
              </a:ext>
            </a:extLst>
          </p:cNvPr>
          <p:cNvCxnSpPr/>
          <p:nvPr/>
        </p:nvCxnSpPr>
        <p:spPr>
          <a:xfrm>
            <a:off x="10295942" y="4360119"/>
            <a:ext cx="0" cy="2374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Metin kutusu 11">
            <a:extLst>
              <a:ext uri="{FF2B5EF4-FFF2-40B4-BE49-F238E27FC236}">
                <a16:creationId xmlns="" xmlns:a16="http://schemas.microsoft.com/office/drawing/2014/main" id="{F57C2F74-8B8A-4672-A826-4B39423C8455}"/>
              </a:ext>
            </a:extLst>
          </p:cNvPr>
          <p:cNvSpPr txBox="1"/>
          <p:nvPr/>
        </p:nvSpPr>
        <p:spPr>
          <a:xfrm>
            <a:off x="5553075" y="2102675"/>
            <a:ext cx="4945511" cy="923330"/>
          </a:xfrm>
          <a:prstGeom prst="rect">
            <a:avLst/>
          </a:prstGeom>
          <a:noFill/>
        </p:spPr>
        <p:txBody>
          <a:bodyPr wrap="square" rtlCol="0">
            <a:spAutoFit/>
          </a:bodyPr>
          <a:lstStyle/>
          <a:p>
            <a:pPr>
              <a:lnSpc>
                <a:spcPct val="150000"/>
              </a:lnSpc>
            </a:pPr>
            <a:r>
              <a:rPr lang="tr-TR" dirty="0"/>
              <a:t>Sağlık Bakanlığı Taşra Teşkilatı Kadro Standartları ile Çalışma Usul ve Esaslarına Dair Yönerge’ de</a:t>
            </a:r>
          </a:p>
        </p:txBody>
      </p:sp>
      <p:pic>
        <p:nvPicPr>
          <p:cNvPr id="13" name="Resim 12">
            <a:hlinkClick r:id="rId3" action="ppaction://hlinkfile"/>
            <a:extLst>
              <a:ext uri="{FF2B5EF4-FFF2-40B4-BE49-F238E27FC236}">
                <a16:creationId xmlns="" xmlns:a16="http://schemas.microsoft.com/office/drawing/2014/main" id="{C0BC31AE-7748-4903-9B63-223BA05D05B1}"/>
              </a:ext>
            </a:extLst>
          </p:cNvPr>
          <p:cNvPicPr>
            <a:picLocks noChangeAspect="1"/>
          </p:cNvPicPr>
          <p:nvPr/>
        </p:nvPicPr>
        <p:blipFill>
          <a:blip r:embed="rId4"/>
          <a:stretch>
            <a:fillRect/>
          </a:stretch>
        </p:blipFill>
        <p:spPr>
          <a:xfrm>
            <a:off x="474433" y="765941"/>
            <a:ext cx="4565692" cy="5688285"/>
          </a:xfrm>
          <a:prstGeom prst="rect">
            <a:avLst/>
          </a:prstGeom>
        </p:spPr>
      </p:pic>
    </p:spTree>
    <p:extLst>
      <p:ext uri="{BB962C8B-B14F-4D97-AF65-F5344CB8AC3E}">
        <p14:creationId xmlns:p14="http://schemas.microsoft.com/office/powerpoint/2010/main" val="2100760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Resim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648" y="1471732"/>
            <a:ext cx="4423838" cy="4425398"/>
          </a:xfrm>
          <a:prstGeom prst="rect">
            <a:avLst/>
          </a:prstGeom>
        </p:spPr>
      </p:pic>
      <p:sp>
        <p:nvSpPr>
          <p:cNvPr id="2" name="Unvan 1"/>
          <p:cNvSpPr>
            <a:spLocks noGrp="1"/>
          </p:cNvSpPr>
          <p:nvPr>
            <p:ph type="title" idx="4294967295"/>
          </p:nvPr>
        </p:nvSpPr>
        <p:spPr>
          <a:xfrm>
            <a:off x="586063" y="967433"/>
            <a:ext cx="5005565" cy="445498"/>
          </a:xfrm>
          <a:prstGeom prst="rect">
            <a:avLst/>
          </a:prstGeom>
        </p:spPr>
        <p:txBody>
          <a:bodyPr/>
          <a:lstStyle/>
          <a:p>
            <a:r>
              <a:rPr lang="tr-TR" dirty="0"/>
              <a:t>İç Kontrol – Oto Kontrol</a:t>
            </a:r>
          </a:p>
        </p:txBody>
      </p:sp>
      <p:sp>
        <p:nvSpPr>
          <p:cNvPr id="13" name="Serbest Form 12"/>
          <p:cNvSpPr/>
          <p:nvPr/>
        </p:nvSpPr>
        <p:spPr>
          <a:xfrm>
            <a:off x="5592251" y="1154649"/>
            <a:ext cx="1316612" cy="641955"/>
          </a:xfrm>
          <a:custGeom>
            <a:avLst/>
            <a:gdLst>
              <a:gd name="connsiteX0" fmla="*/ 0 w 1294715"/>
              <a:gd name="connsiteY0" fmla="*/ 105215 h 631279"/>
              <a:gd name="connsiteX1" fmla="*/ 105215 w 1294715"/>
              <a:gd name="connsiteY1" fmla="*/ 0 h 631279"/>
              <a:gd name="connsiteX2" fmla="*/ 1189500 w 1294715"/>
              <a:gd name="connsiteY2" fmla="*/ 0 h 631279"/>
              <a:gd name="connsiteX3" fmla="*/ 1294715 w 1294715"/>
              <a:gd name="connsiteY3" fmla="*/ 105215 h 631279"/>
              <a:gd name="connsiteX4" fmla="*/ 1294715 w 1294715"/>
              <a:gd name="connsiteY4" fmla="*/ 526064 h 631279"/>
              <a:gd name="connsiteX5" fmla="*/ 1189500 w 1294715"/>
              <a:gd name="connsiteY5" fmla="*/ 631279 h 631279"/>
              <a:gd name="connsiteX6" fmla="*/ 105215 w 1294715"/>
              <a:gd name="connsiteY6" fmla="*/ 631279 h 631279"/>
              <a:gd name="connsiteX7" fmla="*/ 0 w 1294715"/>
              <a:gd name="connsiteY7" fmla="*/ 526064 h 631279"/>
              <a:gd name="connsiteX8" fmla="*/ 0 w 1294715"/>
              <a:gd name="connsiteY8" fmla="*/ 105215 h 63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715" h="631279">
                <a:moveTo>
                  <a:pt x="0" y="105215"/>
                </a:moveTo>
                <a:cubicBezTo>
                  <a:pt x="0" y="47106"/>
                  <a:pt x="47106" y="0"/>
                  <a:pt x="105215" y="0"/>
                </a:cubicBezTo>
                <a:lnTo>
                  <a:pt x="1189500" y="0"/>
                </a:lnTo>
                <a:cubicBezTo>
                  <a:pt x="1247609" y="0"/>
                  <a:pt x="1294715" y="47106"/>
                  <a:pt x="1294715" y="105215"/>
                </a:cubicBezTo>
                <a:lnTo>
                  <a:pt x="1294715" y="526064"/>
                </a:lnTo>
                <a:cubicBezTo>
                  <a:pt x="1294715" y="584173"/>
                  <a:pt x="1247609" y="631279"/>
                  <a:pt x="1189500" y="631279"/>
                </a:cubicBezTo>
                <a:lnTo>
                  <a:pt x="105215" y="631279"/>
                </a:lnTo>
                <a:cubicBezTo>
                  <a:pt x="47106" y="631279"/>
                  <a:pt x="0" y="584173"/>
                  <a:pt x="0" y="526064"/>
                </a:cubicBezTo>
                <a:lnTo>
                  <a:pt x="0" y="10521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346" tIns="76346" rIns="76346" bIns="76346" numCol="1" spcCol="1270" anchor="ctr" anchorCtr="0">
            <a:noAutofit/>
          </a:bodyPr>
          <a:lstStyle/>
          <a:p>
            <a:pPr algn="ctr" defTabSz="564551">
              <a:lnSpc>
                <a:spcPct val="90000"/>
              </a:lnSpc>
              <a:spcBef>
                <a:spcPct val="0"/>
              </a:spcBef>
              <a:spcAft>
                <a:spcPct val="35000"/>
              </a:spcAft>
            </a:pPr>
            <a:r>
              <a:rPr lang="tr-TR" sz="1633" b="1" dirty="0">
                <a:solidFill>
                  <a:prstClr val="white"/>
                </a:solidFill>
                <a:latin typeface="Calibri" panose="020F0502020204030204"/>
              </a:rPr>
              <a:t>Hizmetlerin Kalitesi</a:t>
            </a:r>
          </a:p>
        </p:txBody>
      </p:sp>
      <p:sp>
        <p:nvSpPr>
          <p:cNvPr id="14" name="Serbest Form 13"/>
          <p:cNvSpPr/>
          <p:nvPr/>
        </p:nvSpPr>
        <p:spPr>
          <a:xfrm>
            <a:off x="4351206" y="1475626"/>
            <a:ext cx="4462322" cy="4462323"/>
          </a:xfrm>
          <a:custGeom>
            <a:avLst/>
            <a:gdLst/>
            <a:ahLst/>
            <a:cxnLst/>
            <a:rect l="0" t="0" r="0" b="0"/>
            <a:pathLst>
              <a:path>
                <a:moveTo>
                  <a:pt x="2946525" y="133068"/>
                </a:moveTo>
                <a:arcTo wR="2194053" hR="2194053" stAng="17403437" swAng="523734"/>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5" name="Serbest Form 14"/>
          <p:cNvSpPr/>
          <p:nvPr/>
        </p:nvSpPr>
        <p:spPr>
          <a:xfrm>
            <a:off x="7334414" y="1808141"/>
            <a:ext cx="1226310" cy="641955"/>
          </a:xfrm>
          <a:custGeom>
            <a:avLst/>
            <a:gdLst>
              <a:gd name="connsiteX0" fmla="*/ 0 w 971199"/>
              <a:gd name="connsiteY0" fmla="*/ 105215 h 631279"/>
              <a:gd name="connsiteX1" fmla="*/ 105215 w 971199"/>
              <a:gd name="connsiteY1" fmla="*/ 0 h 631279"/>
              <a:gd name="connsiteX2" fmla="*/ 865984 w 971199"/>
              <a:gd name="connsiteY2" fmla="*/ 0 h 631279"/>
              <a:gd name="connsiteX3" fmla="*/ 971199 w 971199"/>
              <a:gd name="connsiteY3" fmla="*/ 105215 h 631279"/>
              <a:gd name="connsiteX4" fmla="*/ 971199 w 971199"/>
              <a:gd name="connsiteY4" fmla="*/ 526064 h 631279"/>
              <a:gd name="connsiteX5" fmla="*/ 865984 w 971199"/>
              <a:gd name="connsiteY5" fmla="*/ 631279 h 631279"/>
              <a:gd name="connsiteX6" fmla="*/ 105215 w 971199"/>
              <a:gd name="connsiteY6" fmla="*/ 631279 h 631279"/>
              <a:gd name="connsiteX7" fmla="*/ 0 w 971199"/>
              <a:gd name="connsiteY7" fmla="*/ 526064 h 631279"/>
              <a:gd name="connsiteX8" fmla="*/ 0 w 971199"/>
              <a:gd name="connsiteY8" fmla="*/ 105215 h 63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199" h="631279">
                <a:moveTo>
                  <a:pt x="0" y="105215"/>
                </a:moveTo>
                <a:cubicBezTo>
                  <a:pt x="0" y="47106"/>
                  <a:pt x="47106" y="0"/>
                  <a:pt x="105215" y="0"/>
                </a:cubicBezTo>
                <a:lnTo>
                  <a:pt x="865984" y="0"/>
                </a:lnTo>
                <a:cubicBezTo>
                  <a:pt x="924093" y="0"/>
                  <a:pt x="971199" y="47106"/>
                  <a:pt x="971199" y="105215"/>
                </a:cubicBezTo>
                <a:lnTo>
                  <a:pt x="971199" y="526064"/>
                </a:lnTo>
                <a:cubicBezTo>
                  <a:pt x="971199" y="584173"/>
                  <a:pt x="924093" y="631279"/>
                  <a:pt x="865984" y="631279"/>
                </a:cubicBezTo>
                <a:lnTo>
                  <a:pt x="105215" y="631279"/>
                </a:lnTo>
                <a:cubicBezTo>
                  <a:pt x="47106" y="631279"/>
                  <a:pt x="0" y="584173"/>
                  <a:pt x="0" y="526064"/>
                </a:cubicBezTo>
                <a:lnTo>
                  <a:pt x="0" y="10521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346" tIns="76346" rIns="76346" bIns="76346" numCol="1" spcCol="1270" anchor="ctr" anchorCtr="0">
            <a:noAutofit/>
          </a:bodyPr>
          <a:lstStyle/>
          <a:p>
            <a:pPr algn="ctr" defTabSz="564551">
              <a:lnSpc>
                <a:spcPct val="90000"/>
              </a:lnSpc>
              <a:spcBef>
                <a:spcPct val="0"/>
              </a:spcBef>
              <a:spcAft>
                <a:spcPct val="35000"/>
              </a:spcAft>
            </a:pPr>
            <a:r>
              <a:rPr lang="tr-TR" sz="1633" b="1" dirty="0">
                <a:solidFill>
                  <a:prstClr val="white"/>
                </a:solidFill>
                <a:latin typeface="Calibri" panose="020F0502020204030204"/>
              </a:rPr>
              <a:t>Bilgi İşlem</a:t>
            </a:r>
          </a:p>
        </p:txBody>
      </p:sp>
      <p:sp>
        <p:nvSpPr>
          <p:cNvPr id="16" name="Serbest Form 15"/>
          <p:cNvSpPr/>
          <p:nvPr/>
        </p:nvSpPr>
        <p:spPr>
          <a:xfrm>
            <a:off x="4191526" y="1573855"/>
            <a:ext cx="4462322" cy="4462323"/>
          </a:xfrm>
          <a:custGeom>
            <a:avLst/>
            <a:gdLst/>
            <a:ahLst/>
            <a:cxnLst/>
            <a:rect l="0" t="0" r="0" b="0"/>
            <a:pathLst>
              <a:path>
                <a:moveTo>
                  <a:pt x="4110723" y="1126230"/>
                </a:moveTo>
                <a:arcTo wR="2194053" hR="2194053" stAng="19852605" swAng="941676"/>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7" name="Serbest Form 16"/>
          <p:cNvSpPr/>
          <p:nvPr/>
        </p:nvSpPr>
        <p:spPr>
          <a:xfrm>
            <a:off x="7839883" y="3385811"/>
            <a:ext cx="1290159" cy="641955"/>
          </a:xfrm>
          <a:custGeom>
            <a:avLst/>
            <a:gdLst>
              <a:gd name="connsiteX0" fmla="*/ 0 w 971199"/>
              <a:gd name="connsiteY0" fmla="*/ 105215 h 631279"/>
              <a:gd name="connsiteX1" fmla="*/ 105215 w 971199"/>
              <a:gd name="connsiteY1" fmla="*/ 0 h 631279"/>
              <a:gd name="connsiteX2" fmla="*/ 865984 w 971199"/>
              <a:gd name="connsiteY2" fmla="*/ 0 h 631279"/>
              <a:gd name="connsiteX3" fmla="*/ 971199 w 971199"/>
              <a:gd name="connsiteY3" fmla="*/ 105215 h 631279"/>
              <a:gd name="connsiteX4" fmla="*/ 971199 w 971199"/>
              <a:gd name="connsiteY4" fmla="*/ 526064 h 631279"/>
              <a:gd name="connsiteX5" fmla="*/ 865984 w 971199"/>
              <a:gd name="connsiteY5" fmla="*/ 631279 h 631279"/>
              <a:gd name="connsiteX6" fmla="*/ 105215 w 971199"/>
              <a:gd name="connsiteY6" fmla="*/ 631279 h 631279"/>
              <a:gd name="connsiteX7" fmla="*/ 0 w 971199"/>
              <a:gd name="connsiteY7" fmla="*/ 526064 h 631279"/>
              <a:gd name="connsiteX8" fmla="*/ 0 w 971199"/>
              <a:gd name="connsiteY8" fmla="*/ 105215 h 63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199" h="631279">
                <a:moveTo>
                  <a:pt x="0" y="105215"/>
                </a:moveTo>
                <a:cubicBezTo>
                  <a:pt x="0" y="47106"/>
                  <a:pt x="47106" y="0"/>
                  <a:pt x="105215" y="0"/>
                </a:cubicBezTo>
                <a:lnTo>
                  <a:pt x="865984" y="0"/>
                </a:lnTo>
                <a:cubicBezTo>
                  <a:pt x="924093" y="0"/>
                  <a:pt x="971199" y="47106"/>
                  <a:pt x="971199" y="105215"/>
                </a:cubicBezTo>
                <a:lnTo>
                  <a:pt x="971199" y="526064"/>
                </a:lnTo>
                <a:cubicBezTo>
                  <a:pt x="971199" y="584173"/>
                  <a:pt x="924093" y="631279"/>
                  <a:pt x="865984" y="631279"/>
                </a:cubicBezTo>
                <a:lnTo>
                  <a:pt x="105215" y="631279"/>
                </a:lnTo>
                <a:cubicBezTo>
                  <a:pt x="47106" y="631279"/>
                  <a:pt x="0" y="584173"/>
                  <a:pt x="0" y="526064"/>
                </a:cubicBezTo>
                <a:lnTo>
                  <a:pt x="0" y="10521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346" tIns="76346" rIns="76346" bIns="76346" numCol="1" spcCol="1270" anchor="ctr" anchorCtr="0">
            <a:noAutofit/>
          </a:bodyPr>
          <a:lstStyle/>
          <a:p>
            <a:pPr algn="ctr" defTabSz="564551">
              <a:lnSpc>
                <a:spcPct val="90000"/>
              </a:lnSpc>
              <a:spcBef>
                <a:spcPct val="0"/>
              </a:spcBef>
              <a:spcAft>
                <a:spcPct val="35000"/>
              </a:spcAft>
            </a:pPr>
            <a:r>
              <a:rPr lang="tr-TR" sz="1633" b="1" dirty="0">
                <a:solidFill>
                  <a:prstClr val="white"/>
                </a:solidFill>
                <a:latin typeface="Calibri" panose="020F0502020204030204"/>
              </a:rPr>
              <a:t>İletişim</a:t>
            </a:r>
          </a:p>
        </p:txBody>
      </p:sp>
      <p:sp>
        <p:nvSpPr>
          <p:cNvPr id="18" name="Serbest Form 17"/>
          <p:cNvSpPr/>
          <p:nvPr/>
        </p:nvSpPr>
        <p:spPr>
          <a:xfrm>
            <a:off x="4105461" y="1796604"/>
            <a:ext cx="4462322" cy="4462323"/>
          </a:xfrm>
          <a:custGeom>
            <a:avLst/>
            <a:gdLst/>
            <a:ahLst/>
            <a:cxnLst/>
            <a:rect l="0" t="0" r="0" b="0"/>
            <a:pathLst>
              <a:path>
                <a:moveTo>
                  <a:pt x="4328121" y="2703587"/>
                </a:moveTo>
                <a:arcTo wR="2194053" hR="2194053" stAng="805719" swAng="941676"/>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9" name="Serbest Form 18"/>
          <p:cNvSpPr/>
          <p:nvPr/>
        </p:nvSpPr>
        <p:spPr>
          <a:xfrm>
            <a:off x="7334414" y="4807323"/>
            <a:ext cx="1147304" cy="711421"/>
          </a:xfrm>
          <a:custGeom>
            <a:avLst/>
            <a:gdLst>
              <a:gd name="connsiteX0" fmla="*/ 0 w 971199"/>
              <a:gd name="connsiteY0" fmla="*/ 105215 h 631279"/>
              <a:gd name="connsiteX1" fmla="*/ 105215 w 971199"/>
              <a:gd name="connsiteY1" fmla="*/ 0 h 631279"/>
              <a:gd name="connsiteX2" fmla="*/ 865984 w 971199"/>
              <a:gd name="connsiteY2" fmla="*/ 0 h 631279"/>
              <a:gd name="connsiteX3" fmla="*/ 971199 w 971199"/>
              <a:gd name="connsiteY3" fmla="*/ 105215 h 631279"/>
              <a:gd name="connsiteX4" fmla="*/ 971199 w 971199"/>
              <a:gd name="connsiteY4" fmla="*/ 526064 h 631279"/>
              <a:gd name="connsiteX5" fmla="*/ 865984 w 971199"/>
              <a:gd name="connsiteY5" fmla="*/ 631279 h 631279"/>
              <a:gd name="connsiteX6" fmla="*/ 105215 w 971199"/>
              <a:gd name="connsiteY6" fmla="*/ 631279 h 631279"/>
              <a:gd name="connsiteX7" fmla="*/ 0 w 971199"/>
              <a:gd name="connsiteY7" fmla="*/ 526064 h 631279"/>
              <a:gd name="connsiteX8" fmla="*/ 0 w 971199"/>
              <a:gd name="connsiteY8" fmla="*/ 105215 h 63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199" h="631279">
                <a:moveTo>
                  <a:pt x="0" y="105215"/>
                </a:moveTo>
                <a:cubicBezTo>
                  <a:pt x="0" y="47106"/>
                  <a:pt x="47106" y="0"/>
                  <a:pt x="105215" y="0"/>
                </a:cubicBezTo>
                <a:lnTo>
                  <a:pt x="865984" y="0"/>
                </a:lnTo>
                <a:cubicBezTo>
                  <a:pt x="924093" y="0"/>
                  <a:pt x="971199" y="47106"/>
                  <a:pt x="971199" y="105215"/>
                </a:cubicBezTo>
                <a:lnTo>
                  <a:pt x="971199" y="526064"/>
                </a:lnTo>
                <a:cubicBezTo>
                  <a:pt x="971199" y="584173"/>
                  <a:pt x="924093" y="631279"/>
                  <a:pt x="865984" y="631279"/>
                </a:cubicBezTo>
                <a:lnTo>
                  <a:pt x="105215" y="631279"/>
                </a:lnTo>
                <a:cubicBezTo>
                  <a:pt x="47106" y="631279"/>
                  <a:pt x="0" y="584173"/>
                  <a:pt x="0" y="526064"/>
                </a:cubicBezTo>
                <a:lnTo>
                  <a:pt x="0" y="10521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346" tIns="76346" rIns="76346" bIns="76346" numCol="1" spcCol="1270" anchor="ctr" anchorCtr="0">
            <a:noAutofit/>
          </a:bodyPr>
          <a:lstStyle/>
          <a:p>
            <a:pPr algn="ctr" defTabSz="564551">
              <a:lnSpc>
                <a:spcPct val="90000"/>
              </a:lnSpc>
              <a:spcBef>
                <a:spcPct val="0"/>
              </a:spcBef>
              <a:spcAft>
                <a:spcPct val="35000"/>
              </a:spcAft>
            </a:pPr>
            <a:r>
              <a:rPr lang="tr-TR" sz="1633" b="1" dirty="0">
                <a:solidFill>
                  <a:prstClr val="white"/>
                </a:solidFill>
                <a:latin typeface="Calibri" panose="020F0502020204030204"/>
              </a:rPr>
              <a:t>Bütçe</a:t>
            </a:r>
          </a:p>
        </p:txBody>
      </p:sp>
      <p:sp>
        <p:nvSpPr>
          <p:cNvPr id="20" name="Serbest Form 19"/>
          <p:cNvSpPr/>
          <p:nvPr/>
        </p:nvSpPr>
        <p:spPr>
          <a:xfrm>
            <a:off x="4293968" y="1894832"/>
            <a:ext cx="4462322" cy="4462323"/>
          </a:xfrm>
          <a:custGeom>
            <a:avLst/>
            <a:gdLst/>
            <a:ahLst/>
            <a:cxnLst/>
            <a:rect l="0" t="0" r="0" b="0"/>
            <a:pathLst>
              <a:path>
                <a:moveTo>
                  <a:pt x="3249615" y="4117504"/>
                </a:moveTo>
                <a:arcTo wR="2194053" hR="2194053" stAng="3674560" swAng="528996"/>
              </a:path>
            </a:pathLst>
          </a:custGeom>
          <a:noFill/>
          <a:ln>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1" name="Serbest Form 20"/>
          <p:cNvSpPr/>
          <p:nvPr/>
        </p:nvSpPr>
        <p:spPr>
          <a:xfrm>
            <a:off x="5592251" y="5474031"/>
            <a:ext cx="1305788" cy="641955"/>
          </a:xfrm>
          <a:custGeom>
            <a:avLst/>
            <a:gdLst>
              <a:gd name="connsiteX0" fmla="*/ 0 w 1284071"/>
              <a:gd name="connsiteY0" fmla="*/ 105215 h 631279"/>
              <a:gd name="connsiteX1" fmla="*/ 105215 w 1284071"/>
              <a:gd name="connsiteY1" fmla="*/ 0 h 631279"/>
              <a:gd name="connsiteX2" fmla="*/ 1178856 w 1284071"/>
              <a:gd name="connsiteY2" fmla="*/ 0 h 631279"/>
              <a:gd name="connsiteX3" fmla="*/ 1284071 w 1284071"/>
              <a:gd name="connsiteY3" fmla="*/ 105215 h 631279"/>
              <a:gd name="connsiteX4" fmla="*/ 1284071 w 1284071"/>
              <a:gd name="connsiteY4" fmla="*/ 526064 h 631279"/>
              <a:gd name="connsiteX5" fmla="*/ 1178856 w 1284071"/>
              <a:gd name="connsiteY5" fmla="*/ 631279 h 631279"/>
              <a:gd name="connsiteX6" fmla="*/ 105215 w 1284071"/>
              <a:gd name="connsiteY6" fmla="*/ 631279 h 631279"/>
              <a:gd name="connsiteX7" fmla="*/ 0 w 1284071"/>
              <a:gd name="connsiteY7" fmla="*/ 526064 h 631279"/>
              <a:gd name="connsiteX8" fmla="*/ 0 w 1284071"/>
              <a:gd name="connsiteY8" fmla="*/ 105215 h 63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071" h="631279">
                <a:moveTo>
                  <a:pt x="0" y="105215"/>
                </a:moveTo>
                <a:cubicBezTo>
                  <a:pt x="0" y="47106"/>
                  <a:pt x="47106" y="0"/>
                  <a:pt x="105215" y="0"/>
                </a:cubicBezTo>
                <a:lnTo>
                  <a:pt x="1178856" y="0"/>
                </a:lnTo>
                <a:cubicBezTo>
                  <a:pt x="1236965" y="0"/>
                  <a:pt x="1284071" y="47106"/>
                  <a:pt x="1284071" y="105215"/>
                </a:cubicBezTo>
                <a:lnTo>
                  <a:pt x="1284071" y="526064"/>
                </a:lnTo>
                <a:cubicBezTo>
                  <a:pt x="1284071" y="584173"/>
                  <a:pt x="1236965" y="631279"/>
                  <a:pt x="1178856" y="631279"/>
                </a:cubicBezTo>
                <a:lnTo>
                  <a:pt x="105215" y="631279"/>
                </a:lnTo>
                <a:cubicBezTo>
                  <a:pt x="47106" y="631279"/>
                  <a:pt x="0" y="584173"/>
                  <a:pt x="0" y="526064"/>
                </a:cubicBezTo>
                <a:lnTo>
                  <a:pt x="0" y="10521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6346" tIns="76346" rIns="76346" bIns="76346" numCol="1" spcCol="1270" anchor="ctr" anchorCtr="0">
            <a:noAutofit/>
          </a:bodyPr>
          <a:lstStyle/>
          <a:p>
            <a:pPr algn="ctr" defTabSz="564551">
              <a:lnSpc>
                <a:spcPct val="90000"/>
              </a:lnSpc>
              <a:spcBef>
                <a:spcPct val="0"/>
              </a:spcBef>
              <a:spcAft>
                <a:spcPct val="35000"/>
              </a:spcAft>
            </a:pPr>
            <a:r>
              <a:rPr lang="tr-TR" sz="1633" b="1" dirty="0">
                <a:solidFill>
                  <a:prstClr val="white"/>
                </a:solidFill>
                <a:latin typeface="Calibri" panose="020F0502020204030204"/>
              </a:rPr>
              <a:t>Hesap Verme Zorunluluğu</a:t>
            </a:r>
          </a:p>
        </p:txBody>
      </p:sp>
      <p:sp>
        <p:nvSpPr>
          <p:cNvPr id="22" name="Serbest Form 21"/>
          <p:cNvSpPr/>
          <p:nvPr/>
        </p:nvSpPr>
        <p:spPr>
          <a:xfrm>
            <a:off x="4073312" y="1845718"/>
            <a:ext cx="4462322" cy="4462323"/>
          </a:xfrm>
          <a:custGeom>
            <a:avLst/>
            <a:gdLst/>
            <a:ahLst/>
            <a:cxnLst/>
            <a:rect l="0" t="0" r="0" b="0"/>
            <a:pathLst>
              <a:path>
                <a:moveTo>
                  <a:pt x="1445776" y="4256565"/>
                </a:moveTo>
                <a:arcTo wR="2194053" hR="2194053" stAng="6596444" swAng="528996"/>
              </a:path>
            </a:pathLst>
          </a:custGeom>
          <a:noFill/>
          <a:ln>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3" name="Serbest Form 22"/>
          <p:cNvSpPr/>
          <p:nvPr/>
        </p:nvSpPr>
        <p:spPr>
          <a:xfrm>
            <a:off x="3903423" y="4736716"/>
            <a:ext cx="1257872" cy="737315"/>
          </a:xfrm>
          <a:custGeom>
            <a:avLst/>
            <a:gdLst>
              <a:gd name="connsiteX0" fmla="*/ 0 w 971199"/>
              <a:gd name="connsiteY0" fmla="*/ 105215 h 631279"/>
              <a:gd name="connsiteX1" fmla="*/ 105215 w 971199"/>
              <a:gd name="connsiteY1" fmla="*/ 0 h 631279"/>
              <a:gd name="connsiteX2" fmla="*/ 865984 w 971199"/>
              <a:gd name="connsiteY2" fmla="*/ 0 h 631279"/>
              <a:gd name="connsiteX3" fmla="*/ 971199 w 971199"/>
              <a:gd name="connsiteY3" fmla="*/ 105215 h 631279"/>
              <a:gd name="connsiteX4" fmla="*/ 971199 w 971199"/>
              <a:gd name="connsiteY4" fmla="*/ 526064 h 631279"/>
              <a:gd name="connsiteX5" fmla="*/ 865984 w 971199"/>
              <a:gd name="connsiteY5" fmla="*/ 631279 h 631279"/>
              <a:gd name="connsiteX6" fmla="*/ 105215 w 971199"/>
              <a:gd name="connsiteY6" fmla="*/ 631279 h 631279"/>
              <a:gd name="connsiteX7" fmla="*/ 0 w 971199"/>
              <a:gd name="connsiteY7" fmla="*/ 526064 h 631279"/>
              <a:gd name="connsiteX8" fmla="*/ 0 w 971199"/>
              <a:gd name="connsiteY8" fmla="*/ 105215 h 63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199" h="631279">
                <a:moveTo>
                  <a:pt x="0" y="105215"/>
                </a:moveTo>
                <a:cubicBezTo>
                  <a:pt x="0" y="47106"/>
                  <a:pt x="47106" y="0"/>
                  <a:pt x="105215" y="0"/>
                </a:cubicBezTo>
                <a:lnTo>
                  <a:pt x="865984" y="0"/>
                </a:lnTo>
                <a:cubicBezTo>
                  <a:pt x="924093" y="0"/>
                  <a:pt x="971199" y="47106"/>
                  <a:pt x="971199" y="105215"/>
                </a:cubicBezTo>
                <a:lnTo>
                  <a:pt x="971199" y="526064"/>
                </a:lnTo>
                <a:cubicBezTo>
                  <a:pt x="971199" y="584173"/>
                  <a:pt x="924093" y="631279"/>
                  <a:pt x="865984" y="631279"/>
                </a:cubicBezTo>
                <a:lnTo>
                  <a:pt x="105215" y="631279"/>
                </a:lnTo>
                <a:cubicBezTo>
                  <a:pt x="47106" y="631279"/>
                  <a:pt x="0" y="584173"/>
                  <a:pt x="0" y="526064"/>
                </a:cubicBezTo>
                <a:lnTo>
                  <a:pt x="0" y="10521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346" tIns="76346" rIns="76346" bIns="76346" numCol="1" spcCol="1270" anchor="ctr" anchorCtr="0">
            <a:noAutofit/>
          </a:bodyPr>
          <a:lstStyle/>
          <a:p>
            <a:pPr algn="ctr" defTabSz="564551">
              <a:lnSpc>
                <a:spcPct val="90000"/>
              </a:lnSpc>
              <a:spcBef>
                <a:spcPct val="0"/>
              </a:spcBef>
              <a:spcAft>
                <a:spcPct val="35000"/>
              </a:spcAft>
            </a:pPr>
            <a:r>
              <a:rPr lang="tr-TR" sz="1633" b="1" dirty="0">
                <a:solidFill>
                  <a:prstClr val="white"/>
                </a:solidFill>
                <a:latin typeface="Calibri" panose="020F0502020204030204"/>
              </a:rPr>
              <a:t>Personel Planlaması</a:t>
            </a:r>
          </a:p>
        </p:txBody>
      </p:sp>
      <p:sp>
        <p:nvSpPr>
          <p:cNvPr id="24" name="Serbest Form 23"/>
          <p:cNvSpPr/>
          <p:nvPr/>
        </p:nvSpPr>
        <p:spPr>
          <a:xfrm>
            <a:off x="4041163" y="1698375"/>
            <a:ext cx="4462322" cy="4462323"/>
          </a:xfrm>
          <a:custGeom>
            <a:avLst/>
            <a:gdLst/>
            <a:ahLst/>
            <a:cxnLst/>
            <a:rect l="0" t="0" r="0" b="0"/>
            <a:pathLst>
              <a:path>
                <a:moveTo>
                  <a:pt x="277383" y="3261877"/>
                </a:moveTo>
                <a:arcTo wR="2194053" hR="2194053" stAng="9052605" swAng="941676"/>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5" name="Serbest Form 24"/>
          <p:cNvSpPr/>
          <p:nvPr/>
        </p:nvSpPr>
        <p:spPr>
          <a:xfrm>
            <a:off x="3405359" y="3385811"/>
            <a:ext cx="1228072" cy="641955"/>
          </a:xfrm>
          <a:custGeom>
            <a:avLst/>
            <a:gdLst>
              <a:gd name="connsiteX0" fmla="*/ 0 w 1207647"/>
              <a:gd name="connsiteY0" fmla="*/ 105215 h 631279"/>
              <a:gd name="connsiteX1" fmla="*/ 105215 w 1207647"/>
              <a:gd name="connsiteY1" fmla="*/ 0 h 631279"/>
              <a:gd name="connsiteX2" fmla="*/ 1102432 w 1207647"/>
              <a:gd name="connsiteY2" fmla="*/ 0 h 631279"/>
              <a:gd name="connsiteX3" fmla="*/ 1207647 w 1207647"/>
              <a:gd name="connsiteY3" fmla="*/ 105215 h 631279"/>
              <a:gd name="connsiteX4" fmla="*/ 1207647 w 1207647"/>
              <a:gd name="connsiteY4" fmla="*/ 526064 h 631279"/>
              <a:gd name="connsiteX5" fmla="*/ 1102432 w 1207647"/>
              <a:gd name="connsiteY5" fmla="*/ 631279 h 631279"/>
              <a:gd name="connsiteX6" fmla="*/ 105215 w 1207647"/>
              <a:gd name="connsiteY6" fmla="*/ 631279 h 631279"/>
              <a:gd name="connsiteX7" fmla="*/ 0 w 1207647"/>
              <a:gd name="connsiteY7" fmla="*/ 526064 h 631279"/>
              <a:gd name="connsiteX8" fmla="*/ 0 w 1207647"/>
              <a:gd name="connsiteY8" fmla="*/ 105215 h 63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7647" h="631279">
                <a:moveTo>
                  <a:pt x="0" y="105215"/>
                </a:moveTo>
                <a:cubicBezTo>
                  <a:pt x="0" y="47106"/>
                  <a:pt x="47106" y="0"/>
                  <a:pt x="105215" y="0"/>
                </a:cubicBezTo>
                <a:lnTo>
                  <a:pt x="1102432" y="0"/>
                </a:lnTo>
                <a:cubicBezTo>
                  <a:pt x="1160541" y="0"/>
                  <a:pt x="1207647" y="47106"/>
                  <a:pt x="1207647" y="105215"/>
                </a:cubicBezTo>
                <a:lnTo>
                  <a:pt x="1207647" y="526064"/>
                </a:lnTo>
                <a:cubicBezTo>
                  <a:pt x="1207647" y="584173"/>
                  <a:pt x="1160541" y="631279"/>
                  <a:pt x="1102432" y="631279"/>
                </a:cubicBezTo>
                <a:lnTo>
                  <a:pt x="105215" y="631279"/>
                </a:lnTo>
                <a:cubicBezTo>
                  <a:pt x="47106" y="631279"/>
                  <a:pt x="0" y="584173"/>
                  <a:pt x="0" y="526064"/>
                </a:cubicBezTo>
                <a:lnTo>
                  <a:pt x="0" y="10521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346" tIns="76346" rIns="76346" bIns="76346" numCol="1" spcCol="1270" anchor="ctr" anchorCtr="0">
            <a:noAutofit/>
          </a:bodyPr>
          <a:lstStyle/>
          <a:p>
            <a:pPr algn="ctr" defTabSz="564551">
              <a:lnSpc>
                <a:spcPct val="90000"/>
              </a:lnSpc>
              <a:spcBef>
                <a:spcPct val="0"/>
              </a:spcBef>
              <a:spcAft>
                <a:spcPct val="35000"/>
              </a:spcAft>
            </a:pPr>
            <a:r>
              <a:rPr lang="tr-TR" sz="1633" b="1" dirty="0">
                <a:solidFill>
                  <a:prstClr val="white"/>
                </a:solidFill>
                <a:latin typeface="Calibri" panose="020F0502020204030204"/>
              </a:rPr>
              <a:t>Harcamalar</a:t>
            </a:r>
          </a:p>
        </p:txBody>
      </p:sp>
      <p:sp>
        <p:nvSpPr>
          <p:cNvPr id="26" name="Serbest Form 25"/>
          <p:cNvSpPr/>
          <p:nvPr/>
        </p:nvSpPr>
        <p:spPr>
          <a:xfrm>
            <a:off x="4019396" y="1573854"/>
            <a:ext cx="4462322" cy="4462323"/>
          </a:xfrm>
          <a:custGeom>
            <a:avLst/>
            <a:gdLst/>
            <a:ahLst/>
            <a:cxnLst/>
            <a:rect l="0" t="0" r="0" b="0"/>
            <a:pathLst>
              <a:path>
                <a:moveTo>
                  <a:pt x="59985" y="1684519"/>
                </a:moveTo>
                <a:arcTo wR="2194053" hR="2194053" stAng="11605719" swAng="941676"/>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7" name="Serbest Form 26"/>
          <p:cNvSpPr/>
          <p:nvPr/>
        </p:nvSpPr>
        <p:spPr>
          <a:xfrm>
            <a:off x="3962157" y="1808141"/>
            <a:ext cx="1302683" cy="641955"/>
          </a:xfrm>
          <a:custGeom>
            <a:avLst/>
            <a:gdLst>
              <a:gd name="connsiteX0" fmla="*/ 0 w 971199"/>
              <a:gd name="connsiteY0" fmla="*/ 105215 h 631279"/>
              <a:gd name="connsiteX1" fmla="*/ 105215 w 971199"/>
              <a:gd name="connsiteY1" fmla="*/ 0 h 631279"/>
              <a:gd name="connsiteX2" fmla="*/ 865984 w 971199"/>
              <a:gd name="connsiteY2" fmla="*/ 0 h 631279"/>
              <a:gd name="connsiteX3" fmla="*/ 971199 w 971199"/>
              <a:gd name="connsiteY3" fmla="*/ 105215 h 631279"/>
              <a:gd name="connsiteX4" fmla="*/ 971199 w 971199"/>
              <a:gd name="connsiteY4" fmla="*/ 526064 h 631279"/>
              <a:gd name="connsiteX5" fmla="*/ 865984 w 971199"/>
              <a:gd name="connsiteY5" fmla="*/ 631279 h 631279"/>
              <a:gd name="connsiteX6" fmla="*/ 105215 w 971199"/>
              <a:gd name="connsiteY6" fmla="*/ 631279 h 631279"/>
              <a:gd name="connsiteX7" fmla="*/ 0 w 971199"/>
              <a:gd name="connsiteY7" fmla="*/ 526064 h 631279"/>
              <a:gd name="connsiteX8" fmla="*/ 0 w 971199"/>
              <a:gd name="connsiteY8" fmla="*/ 105215 h 63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199" h="631279">
                <a:moveTo>
                  <a:pt x="0" y="105215"/>
                </a:moveTo>
                <a:cubicBezTo>
                  <a:pt x="0" y="47106"/>
                  <a:pt x="47106" y="0"/>
                  <a:pt x="105215" y="0"/>
                </a:cubicBezTo>
                <a:lnTo>
                  <a:pt x="865984" y="0"/>
                </a:lnTo>
                <a:cubicBezTo>
                  <a:pt x="924093" y="0"/>
                  <a:pt x="971199" y="47106"/>
                  <a:pt x="971199" y="105215"/>
                </a:cubicBezTo>
                <a:lnTo>
                  <a:pt x="971199" y="526064"/>
                </a:lnTo>
                <a:cubicBezTo>
                  <a:pt x="971199" y="584173"/>
                  <a:pt x="924093" y="631279"/>
                  <a:pt x="865984" y="631279"/>
                </a:cubicBezTo>
                <a:lnTo>
                  <a:pt x="105215" y="631279"/>
                </a:lnTo>
                <a:cubicBezTo>
                  <a:pt x="47106" y="631279"/>
                  <a:pt x="0" y="584173"/>
                  <a:pt x="0" y="526064"/>
                </a:cubicBezTo>
                <a:lnTo>
                  <a:pt x="0" y="10521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346" tIns="76346" rIns="76346" bIns="76346" numCol="1" spcCol="1270" anchor="ctr" anchorCtr="0">
            <a:noAutofit/>
          </a:bodyPr>
          <a:lstStyle/>
          <a:p>
            <a:pPr algn="ctr" defTabSz="564551">
              <a:lnSpc>
                <a:spcPct val="90000"/>
              </a:lnSpc>
              <a:spcBef>
                <a:spcPct val="0"/>
              </a:spcBef>
              <a:spcAft>
                <a:spcPct val="35000"/>
              </a:spcAft>
            </a:pPr>
            <a:r>
              <a:rPr lang="tr-TR" sz="1633" b="1" dirty="0">
                <a:solidFill>
                  <a:prstClr val="white"/>
                </a:solidFill>
                <a:latin typeface="Calibri" panose="020F0502020204030204"/>
              </a:rPr>
              <a:t>Yönetim</a:t>
            </a:r>
          </a:p>
        </p:txBody>
      </p:sp>
      <p:sp>
        <p:nvSpPr>
          <p:cNvPr id="28" name="Serbest Form 27"/>
          <p:cNvSpPr/>
          <p:nvPr/>
        </p:nvSpPr>
        <p:spPr>
          <a:xfrm>
            <a:off x="4019396" y="1475627"/>
            <a:ext cx="4462322" cy="4462323"/>
          </a:xfrm>
          <a:custGeom>
            <a:avLst/>
            <a:gdLst/>
            <a:ahLst/>
            <a:cxnLst/>
            <a:rect l="0" t="0" r="0" b="0"/>
            <a:pathLst>
              <a:path>
                <a:moveTo>
                  <a:pt x="1137524" y="271134"/>
                </a:moveTo>
                <a:arcTo wR="2194053" hR="2194053" stAng="14472829" swAng="523734"/>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549118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
            <a:extLst>
              <a:ext uri="{FF2B5EF4-FFF2-40B4-BE49-F238E27FC236}">
                <a16:creationId xmlns="" xmlns:a16="http://schemas.microsoft.com/office/drawing/2014/main" id="{39A52F5B-109D-4901-A333-466A01945936}"/>
              </a:ext>
            </a:extLst>
          </p:cNvPr>
          <p:cNvSpPr txBox="1">
            <a:spLocks/>
          </p:cNvSpPr>
          <p:nvPr/>
        </p:nvSpPr>
        <p:spPr>
          <a:xfrm>
            <a:off x="660919" y="2612700"/>
            <a:ext cx="10515600" cy="53553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algn="l" defTabSz="914406" rtl="0" eaLnBrk="1" latinLnBrk="0" hangingPunct="1">
              <a:lnSpc>
                <a:spcPct val="90000"/>
              </a:lnSpc>
              <a:spcBef>
                <a:spcPct val="0"/>
              </a:spcBef>
              <a:buNone/>
              <a:defRPr sz="2177" b="1" kern="1200">
                <a:solidFill>
                  <a:srgbClr val="C00000"/>
                </a:solidFill>
                <a:latin typeface="Arial" panose="020B0604020202020204" pitchFamily="34" charset="0"/>
                <a:ea typeface="+mj-ea"/>
                <a:cs typeface="Arial" panose="020B0604020202020204" pitchFamily="34" charset="0"/>
              </a:defRPr>
            </a:lvl1pPr>
          </a:lstStyle>
          <a:p>
            <a:pPr marL="285750" indent="-285750">
              <a:spcBef>
                <a:spcPts val="1000"/>
              </a:spcBef>
              <a:buFont typeface="Wingdings" panose="05000000000000000000" pitchFamily="2" charset="2"/>
              <a:buChar char="Ø"/>
            </a:pPr>
            <a:r>
              <a:rPr lang="tr-TR" sz="1600" dirty="0">
                <a:solidFill>
                  <a:srgbClr val="FF0000"/>
                </a:solidFill>
                <a:latin typeface="Times New Roman" panose="02020603050405020304" pitchFamily="18" charset="0"/>
                <a:ea typeface="+mn-ea"/>
                <a:cs typeface="Times New Roman" panose="02020603050405020304" pitchFamily="18" charset="0"/>
              </a:rPr>
              <a:t>E.15.6.2 İl Sağlık Müdürlüklerinde ilgili personel tarafından Standart Dosya Planı kodlarına ilişkin eğitim düzenlenmesi (uzaktan/yüz yüze/yerinde)</a:t>
            </a:r>
          </a:p>
        </p:txBody>
      </p:sp>
      <p:sp>
        <p:nvSpPr>
          <p:cNvPr id="4" name="İçerik Yer Tutucusu 2">
            <a:extLst>
              <a:ext uri="{FF2B5EF4-FFF2-40B4-BE49-F238E27FC236}">
                <a16:creationId xmlns="" xmlns:a16="http://schemas.microsoft.com/office/drawing/2014/main" id="{58F8484D-98D8-445F-BBEE-FFDC92E97865}"/>
              </a:ext>
            </a:extLst>
          </p:cNvPr>
          <p:cNvSpPr txBox="1">
            <a:spLocks/>
          </p:cNvSpPr>
          <p:nvPr/>
        </p:nvSpPr>
        <p:spPr>
          <a:xfrm>
            <a:off x="660919" y="3820633"/>
            <a:ext cx="10515600" cy="97206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tr-TR" sz="1500" dirty="0" smtClean="0">
                <a:latin typeface="Times New Roman" panose="02020603050405020304" pitchFamily="18" charset="0"/>
                <a:cs typeface="Times New Roman" panose="02020603050405020304" pitchFamily="18" charset="0"/>
              </a:rPr>
              <a:t>Sisteme yüklenen eğitimlerle </a:t>
            </a:r>
            <a:r>
              <a:rPr lang="tr-TR" sz="1500" dirty="0">
                <a:latin typeface="Times New Roman" panose="02020603050405020304" pitchFamily="18" charset="0"/>
                <a:cs typeface="Times New Roman" panose="02020603050405020304" pitchFamily="18" charset="0"/>
              </a:rPr>
              <a:t>ilgili </a:t>
            </a:r>
            <a:r>
              <a:rPr lang="tr-TR" sz="1500" dirty="0" smtClean="0">
                <a:latin typeface="Times New Roman" panose="02020603050405020304" pitchFamily="18" charset="0"/>
                <a:cs typeface="Times New Roman" panose="02020603050405020304" pitchFamily="18" charset="0"/>
              </a:rPr>
              <a:t>dokümanların eksik olması,</a:t>
            </a: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dirty="0">
                <a:latin typeface="Times New Roman" panose="02020603050405020304" pitchFamily="18" charset="0"/>
                <a:cs typeface="Times New Roman" panose="02020603050405020304" pitchFamily="18" charset="0"/>
              </a:rPr>
              <a:t>Toplantı </a:t>
            </a:r>
            <a:r>
              <a:rPr lang="tr-TR" sz="1500" dirty="0" smtClean="0">
                <a:latin typeface="Times New Roman" panose="02020603050405020304" pitchFamily="18" charset="0"/>
                <a:cs typeface="Times New Roman" panose="02020603050405020304" pitchFamily="18" charset="0"/>
              </a:rPr>
              <a:t>görseli ve katılımcı listesinin sisteme yüklenmemesi,</a:t>
            </a:r>
            <a:endParaRPr lang="tr-TR" sz="15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500" dirty="0" err="1" smtClean="0">
                <a:latin typeface="Times New Roman" panose="02020603050405020304" pitchFamily="18" charset="0"/>
                <a:cs typeface="Times New Roman" panose="02020603050405020304" pitchFamily="18" charset="0"/>
              </a:rPr>
              <a:t>Barkodlu</a:t>
            </a:r>
            <a:r>
              <a:rPr lang="tr-TR" sz="1500" dirty="0" smtClean="0">
                <a:latin typeface="Times New Roman" panose="02020603050405020304" pitchFamily="18" charset="0"/>
                <a:cs typeface="Times New Roman" panose="02020603050405020304" pitchFamily="18" charset="0"/>
              </a:rPr>
              <a:t> resmi duyuru yazısının sisteme yüklenmemesi.</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52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3571D6E-DFDA-4F23-AFCE-73EB4E34B13D}"/>
              </a:ext>
            </a:extLst>
          </p:cNvPr>
          <p:cNvSpPr>
            <a:spLocks noGrp="1"/>
          </p:cNvSpPr>
          <p:nvPr>
            <p:ph type="title"/>
          </p:nvPr>
        </p:nvSpPr>
        <p:spPr>
          <a:xfrm>
            <a:off x="1408541" y="720002"/>
            <a:ext cx="5166904" cy="389041"/>
          </a:xfrm>
        </p:spPr>
        <p:txBody>
          <a:bodyPr anchor="t">
            <a:noAutofit/>
          </a:bodyPr>
          <a:lstStyle/>
          <a:p>
            <a:pPr algn="l"/>
            <a:r>
              <a:rPr lang="tr-TR" sz="1800" dirty="0">
                <a:latin typeface="Times New Roman" panose="02020603050405020304" pitchFamily="18" charset="0"/>
                <a:cs typeface="Times New Roman" panose="02020603050405020304" pitchFamily="18" charset="0"/>
              </a:rPr>
              <a:t>Puanlandırma Sistemi Genel </a:t>
            </a:r>
            <a:r>
              <a:rPr lang="tr-TR" sz="1800" dirty="0" smtClean="0">
                <a:latin typeface="Times New Roman" panose="02020603050405020304" pitchFamily="18" charset="0"/>
                <a:cs typeface="Times New Roman" panose="02020603050405020304" pitchFamily="18" charset="0"/>
              </a:rPr>
              <a:t>Şartlar</a:t>
            </a:r>
            <a:endParaRPr lang="tr-TR" sz="1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xmlns="" id="{0E7A9059-1C5A-4496-9B1E-78B52851DF85}"/>
              </a:ext>
            </a:extLst>
          </p:cNvPr>
          <p:cNvSpPr>
            <a:spLocks noGrp="1"/>
          </p:cNvSpPr>
          <p:nvPr>
            <p:ph idx="1"/>
          </p:nvPr>
        </p:nvSpPr>
        <p:spPr>
          <a:xfrm>
            <a:off x="1497534" y="1145636"/>
            <a:ext cx="9196931" cy="2299982"/>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311079" indent="-311079" algn="just">
              <a:buFont typeface="+mj-lt"/>
              <a:buAutoNum type="arabicPeriod"/>
            </a:pPr>
            <a:r>
              <a:rPr lang="en-US" sz="1500" dirty="0">
                <a:latin typeface="Times New Roman" panose="02020603050405020304" pitchFamily="18" charset="0"/>
                <a:cs typeface="Times New Roman" panose="02020603050405020304" pitchFamily="18" charset="0"/>
              </a:rPr>
              <a:t>Eylemler üçer </a:t>
            </a:r>
            <a:r>
              <a:rPr lang="tr-TR" sz="1500" dirty="0">
                <a:latin typeface="Times New Roman" panose="02020603050405020304" pitchFamily="18" charset="0"/>
                <a:cs typeface="Times New Roman" panose="02020603050405020304" pitchFamily="18" charset="0"/>
              </a:rPr>
              <a:t>aylık</a:t>
            </a:r>
            <a:r>
              <a:rPr lang="en-US" sz="1500" dirty="0">
                <a:latin typeface="Times New Roman" panose="02020603050405020304" pitchFamily="18" charset="0"/>
                <a:cs typeface="Times New Roman" panose="02020603050405020304" pitchFamily="18" charset="0"/>
              </a:rPr>
              <a:t> periyotlarda </a:t>
            </a:r>
            <a:r>
              <a:rPr lang="tr-TR" sz="1500" dirty="0">
                <a:latin typeface="Times New Roman" panose="02020603050405020304" pitchFamily="18" charset="0"/>
                <a:cs typeface="Times New Roman" panose="02020603050405020304" pitchFamily="18" charset="0"/>
              </a:rPr>
              <a:t>izlenmektedir</a:t>
            </a:r>
            <a:r>
              <a:rPr lang="en-US" sz="1500" dirty="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a:p>
            <a:pPr marL="311079" indent="-311079" algn="just">
              <a:buFont typeface="+mj-lt"/>
              <a:buAutoNum type="arabicPeriod"/>
            </a:pPr>
            <a:r>
              <a:rPr lang="en-US" sz="1500" dirty="0" err="1">
                <a:latin typeface="Times New Roman" panose="02020603050405020304" pitchFamily="18" charset="0"/>
                <a:cs typeface="Times New Roman" panose="02020603050405020304" pitchFamily="18" charset="0"/>
              </a:rPr>
              <a:t>Hiç</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bir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eylem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sorumlu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dönemi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dışında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puanlamaya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etki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etmemektektir</a:t>
            </a:r>
            <a:r>
              <a:rPr lang="en-US" sz="1500" dirty="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a:p>
            <a:pPr marL="311079" indent="-311079" algn="just">
              <a:buFont typeface="+mj-lt"/>
              <a:buAutoNum type="arabicPeriod"/>
            </a:pPr>
            <a:r>
              <a:rPr lang="en-US" sz="1500" dirty="0" err="1">
                <a:latin typeface="Times New Roman" panose="02020603050405020304" pitchFamily="18" charset="0"/>
                <a:cs typeface="Times New Roman" panose="02020603050405020304" pitchFamily="18" charset="0"/>
              </a:rPr>
              <a:t>Eylemlerden</a:t>
            </a:r>
            <a:r>
              <a:rPr lang="en-US" sz="1500" dirty="0">
                <a:latin typeface="Times New Roman" panose="02020603050405020304" pitchFamily="18" charset="0"/>
                <a:cs typeface="Times New Roman" panose="02020603050405020304" pitchFamily="18" charset="0"/>
              </a:rPr>
              <a:t> tam </a:t>
            </a:r>
            <a:r>
              <a:rPr lang="en-US" sz="1500" dirty="0" err="1">
                <a:latin typeface="Times New Roman" panose="02020603050405020304" pitchFamily="18" charset="0"/>
                <a:cs typeface="Times New Roman" panose="02020603050405020304" pitchFamily="18" charset="0"/>
              </a:rPr>
              <a:t>paun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alınabilmesi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için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eylemlerin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ilgili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döneminde</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gerçekleştirilmesi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istenen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çıktıların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ise</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nitelik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ve</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nicelik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bakımından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eksiksiz</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olması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gerekmektedir</a:t>
            </a:r>
            <a:r>
              <a:rPr lang="en-US" sz="1500" dirty="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a:p>
            <a:pPr marL="311079" indent="-311079" algn="just">
              <a:buFont typeface="+mj-lt"/>
              <a:buAutoNum type="arabicPeriod"/>
            </a:pPr>
            <a:r>
              <a:rPr lang="en-US" sz="1500" b="1" dirty="0" err="1">
                <a:solidFill>
                  <a:srgbClr val="FF0000"/>
                </a:solidFill>
                <a:latin typeface="Times New Roman" panose="02020603050405020304" pitchFamily="18" charset="0"/>
                <a:cs typeface="Times New Roman" panose="02020603050405020304" pitchFamily="18" charset="0"/>
              </a:rPr>
              <a:t>Söz</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konusu</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eylem</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sorumlu</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olduğu</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dönem</a:t>
            </a:r>
            <a:r>
              <a:rPr lang="en-US" sz="1500" b="1" dirty="0">
                <a:solidFill>
                  <a:srgbClr val="FF0000"/>
                </a:solidFill>
                <a:latin typeface="Times New Roman" panose="02020603050405020304" pitchFamily="18" charset="0"/>
                <a:cs typeface="Times New Roman" panose="02020603050405020304" pitchFamily="18" charset="0"/>
              </a:rPr>
              <a:t> </a:t>
            </a:r>
            <a:r>
              <a:rPr lang="tr-TR" sz="1500" b="1" dirty="0" smtClean="0">
                <a:solidFill>
                  <a:srgbClr val="FF0000"/>
                </a:solidFill>
                <a:latin typeface="Times New Roman" panose="02020603050405020304" pitchFamily="18" charset="0"/>
                <a:cs typeface="Times New Roman" panose="02020603050405020304" pitchFamily="18" charset="0"/>
              </a:rPr>
              <a:t>(hiç yapılmadığı taktirde) </a:t>
            </a:r>
            <a:r>
              <a:rPr lang="en-US" sz="1500" b="1" dirty="0" err="1">
                <a:solidFill>
                  <a:srgbClr val="FF0000"/>
                </a:solidFill>
                <a:latin typeface="Times New Roman" panose="02020603050405020304" pitchFamily="18" charset="0"/>
                <a:cs typeface="Times New Roman" panose="02020603050405020304" pitchFamily="18" charset="0"/>
              </a:rPr>
              <a:t>dışında</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smtClean="0">
                <a:solidFill>
                  <a:srgbClr val="FF0000"/>
                </a:solidFill>
                <a:latin typeface="Times New Roman" panose="02020603050405020304" pitchFamily="18" charset="0"/>
                <a:cs typeface="Times New Roman" panose="02020603050405020304" pitchFamily="18" charset="0"/>
              </a:rPr>
              <a:t>yapıldığında</a:t>
            </a:r>
            <a:r>
              <a:rPr lang="en-US" sz="1500" b="1" dirty="0" smtClean="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ise</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dönemine</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göre</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ilgili</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eyleme</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verilecek</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puanın</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sırasıyla</a:t>
            </a:r>
            <a:r>
              <a:rPr lang="en-US" sz="1500" b="1" dirty="0">
                <a:solidFill>
                  <a:srgbClr val="FF0000"/>
                </a:solidFill>
                <a:latin typeface="Times New Roman" panose="02020603050405020304" pitchFamily="18" charset="0"/>
                <a:cs typeface="Times New Roman" panose="02020603050405020304" pitchFamily="18" charset="0"/>
              </a:rPr>
              <a:t> 1 </a:t>
            </a:r>
            <a:r>
              <a:rPr lang="en-US" sz="1500" b="1" dirty="0" err="1">
                <a:solidFill>
                  <a:srgbClr val="FF0000"/>
                </a:solidFill>
                <a:latin typeface="Times New Roman" panose="02020603050405020304" pitchFamily="18" charset="0"/>
                <a:cs typeface="Times New Roman" panose="02020603050405020304" pitchFamily="18" charset="0"/>
              </a:rPr>
              <a:t>dönem</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sonra</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yapıldığında</a:t>
            </a:r>
            <a:r>
              <a:rPr lang="en-US" sz="1500" b="1" dirty="0">
                <a:solidFill>
                  <a:srgbClr val="FF0000"/>
                </a:solidFill>
                <a:latin typeface="Times New Roman" panose="02020603050405020304" pitchFamily="18" charset="0"/>
                <a:cs typeface="Times New Roman" panose="02020603050405020304" pitchFamily="18" charset="0"/>
              </a:rPr>
              <a:t> %75, 2 </a:t>
            </a:r>
            <a:r>
              <a:rPr lang="en-US" sz="1500" b="1" dirty="0" err="1">
                <a:solidFill>
                  <a:srgbClr val="FF0000"/>
                </a:solidFill>
                <a:latin typeface="Times New Roman" panose="02020603050405020304" pitchFamily="18" charset="0"/>
                <a:cs typeface="Times New Roman" panose="02020603050405020304" pitchFamily="18" charset="0"/>
              </a:rPr>
              <a:t>dönem</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sonra</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yapıldığında</a:t>
            </a:r>
            <a:r>
              <a:rPr lang="en-US" sz="1500" b="1" dirty="0">
                <a:solidFill>
                  <a:srgbClr val="FF0000"/>
                </a:solidFill>
                <a:latin typeface="Times New Roman" panose="02020603050405020304" pitchFamily="18" charset="0"/>
                <a:cs typeface="Times New Roman" panose="02020603050405020304" pitchFamily="18" charset="0"/>
              </a:rPr>
              <a:t> %50 </a:t>
            </a:r>
            <a:r>
              <a:rPr lang="en-US" sz="1500" b="1" dirty="0" err="1">
                <a:solidFill>
                  <a:srgbClr val="FF0000"/>
                </a:solidFill>
                <a:latin typeface="Times New Roman" panose="02020603050405020304" pitchFamily="18" charset="0"/>
                <a:cs typeface="Times New Roman" panose="02020603050405020304" pitchFamily="18" charset="0"/>
              </a:rPr>
              <a:t>ve</a:t>
            </a:r>
            <a:r>
              <a:rPr lang="en-US" sz="1500" b="1" dirty="0">
                <a:solidFill>
                  <a:srgbClr val="FF0000"/>
                </a:solidFill>
                <a:latin typeface="Times New Roman" panose="02020603050405020304" pitchFamily="18" charset="0"/>
                <a:cs typeface="Times New Roman" panose="02020603050405020304" pitchFamily="18" charset="0"/>
              </a:rPr>
              <a:t> 3 </a:t>
            </a:r>
            <a:r>
              <a:rPr lang="en-US" sz="1500" b="1" dirty="0" err="1">
                <a:solidFill>
                  <a:srgbClr val="FF0000"/>
                </a:solidFill>
                <a:latin typeface="Times New Roman" panose="02020603050405020304" pitchFamily="18" charset="0"/>
                <a:cs typeface="Times New Roman" panose="02020603050405020304" pitchFamily="18" charset="0"/>
              </a:rPr>
              <a:t>dönem</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sonra</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yapıldığında</a:t>
            </a:r>
            <a:r>
              <a:rPr lang="en-US" sz="1500" b="1" dirty="0">
                <a:solidFill>
                  <a:srgbClr val="FF0000"/>
                </a:solidFill>
                <a:latin typeface="Times New Roman" panose="02020603050405020304" pitchFamily="18" charset="0"/>
                <a:cs typeface="Times New Roman" panose="02020603050405020304" pitchFamily="18" charset="0"/>
              </a:rPr>
              <a:t> %25’i </a:t>
            </a:r>
            <a:r>
              <a:rPr lang="en-US" sz="1500" b="1" dirty="0" err="1">
                <a:solidFill>
                  <a:srgbClr val="FF0000"/>
                </a:solidFill>
                <a:latin typeface="Times New Roman" panose="02020603050405020304" pitchFamily="18" charset="0"/>
                <a:cs typeface="Times New Roman" panose="02020603050405020304" pitchFamily="18" charset="0"/>
              </a:rPr>
              <a:t>oranında</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ilgili</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olduğu</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döneme</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eklenecektir</a:t>
            </a:r>
            <a:r>
              <a:rPr lang="en-US" sz="1500" b="1" dirty="0">
                <a:solidFill>
                  <a:srgbClr val="FF0000"/>
                </a:solidFill>
                <a:latin typeface="Times New Roman" panose="02020603050405020304" pitchFamily="18" charset="0"/>
                <a:cs typeface="Times New Roman" panose="02020603050405020304" pitchFamily="18" charset="0"/>
              </a:rPr>
              <a:t>.</a:t>
            </a:r>
            <a:endParaRPr lang="tr-TR" sz="1500" b="1" dirty="0">
              <a:solidFill>
                <a:srgbClr val="FF0000"/>
              </a:solidFill>
              <a:latin typeface="Times New Roman" panose="02020603050405020304" pitchFamily="18" charset="0"/>
              <a:cs typeface="Times New Roman" panose="02020603050405020304" pitchFamily="18" charset="0"/>
            </a:endParaRPr>
          </a:p>
          <a:p>
            <a:pPr marL="311079" indent="-311079" algn="just">
              <a:buFont typeface="+mj-lt"/>
              <a:buAutoNum type="arabicPeriod"/>
            </a:pPr>
            <a:r>
              <a:rPr lang="en-US" sz="1500" dirty="0" err="1">
                <a:latin typeface="Times New Roman" panose="02020603050405020304" pitchFamily="18" charset="0"/>
                <a:cs typeface="Times New Roman" panose="02020603050405020304" pitchFamily="18" charset="0"/>
              </a:rPr>
              <a:t>Yıl</a:t>
            </a:r>
            <a:r>
              <a:rPr lang="en-US" sz="1500" dirty="0">
                <a:latin typeface="Times New Roman" panose="02020603050405020304" pitchFamily="18" charset="0"/>
                <a:cs typeface="Times New Roman" panose="02020603050405020304" pitchFamily="18" charset="0"/>
              </a:rPr>
              <a:t> içinde </a:t>
            </a:r>
            <a:r>
              <a:rPr lang="en-US" sz="1500" dirty="0" err="1">
                <a:latin typeface="Times New Roman" panose="02020603050405020304" pitchFamily="18" charset="0"/>
                <a:cs typeface="Times New Roman" panose="02020603050405020304" pitchFamily="18" charset="0"/>
              </a:rPr>
              <a:t>tamamlanmadığı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taktirde</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ise</a:t>
            </a:r>
            <a:r>
              <a:rPr lang="en-US" sz="1500" dirty="0">
                <a:latin typeface="Times New Roman" panose="02020603050405020304" pitchFamily="18" charset="0"/>
                <a:cs typeface="Times New Roman" panose="02020603050405020304" pitchFamily="18" charset="0"/>
              </a:rPr>
              <a:t> </a:t>
            </a:r>
            <a:r>
              <a:rPr lang="tr-TR" sz="1500" dirty="0">
                <a:latin typeface="Times New Roman" panose="02020603050405020304" pitchFamily="18" charset="0"/>
                <a:cs typeface="Times New Roman" panose="02020603050405020304" pitchFamily="18" charset="0"/>
              </a:rPr>
              <a:t>ilgili </a:t>
            </a:r>
            <a:r>
              <a:rPr lang="en-US" sz="1500" dirty="0" err="1">
                <a:latin typeface="Times New Roman" panose="02020603050405020304" pitchFamily="18" charset="0"/>
                <a:cs typeface="Times New Roman" panose="02020603050405020304" pitchFamily="18" charset="0"/>
              </a:rPr>
              <a:t>eyleme</a:t>
            </a:r>
            <a:r>
              <a:rPr lang="en-US" sz="1500" dirty="0">
                <a:latin typeface="Times New Roman" panose="02020603050405020304" pitchFamily="18" charset="0"/>
                <a:cs typeface="Times New Roman" panose="02020603050405020304" pitchFamily="18" charset="0"/>
              </a:rPr>
              <a:t> 0 </a:t>
            </a:r>
            <a:r>
              <a:rPr lang="en-US" sz="1500" dirty="0" err="1">
                <a:latin typeface="Times New Roman" panose="02020603050405020304" pitchFamily="18" charset="0"/>
                <a:cs typeface="Times New Roman" panose="02020603050405020304" pitchFamily="18" charset="0"/>
              </a:rPr>
              <a:t>puan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verilecektir</a:t>
            </a:r>
            <a:r>
              <a:rPr lang="en-US" sz="1500" dirty="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endParaRPr lang="tr-TR" sz="1500" dirty="0">
              <a:latin typeface="Times New Roman" panose="02020603050405020304" pitchFamily="18" charset="0"/>
              <a:cs typeface="Times New Roman" panose="02020603050405020304" pitchFamily="18" charset="0"/>
            </a:endParaRPr>
          </a:p>
          <a:p>
            <a:pPr marL="0" indent="0" algn="just">
              <a:buNone/>
            </a:pPr>
            <a:endParaRPr lang="tr-TR" sz="1500" dirty="0">
              <a:latin typeface="Times New Roman" panose="02020603050405020304" pitchFamily="18" charset="0"/>
              <a:cs typeface="Times New Roman" panose="02020603050405020304" pitchFamily="18" charset="0"/>
            </a:endParaRPr>
          </a:p>
        </p:txBody>
      </p:sp>
      <p:graphicFrame>
        <p:nvGraphicFramePr>
          <p:cNvPr id="8" name="Tablo 7">
            <a:extLst>
              <a:ext uri="{FF2B5EF4-FFF2-40B4-BE49-F238E27FC236}">
                <a16:creationId xmlns:a16="http://schemas.microsoft.com/office/drawing/2014/main" xmlns="" id="{43EF9D6B-5D2C-49B2-A12B-B85F638E7F76}"/>
              </a:ext>
            </a:extLst>
          </p:cNvPr>
          <p:cNvGraphicFramePr>
            <a:graphicFrameLocks noGrp="1"/>
          </p:cNvGraphicFramePr>
          <p:nvPr>
            <p:extLst>
              <p:ext uri="{D42A27DB-BD31-4B8C-83A1-F6EECF244321}">
                <p14:modId xmlns:p14="http://schemas.microsoft.com/office/powerpoint/2010/main" val="1959773301"/>
              </p:ext>
            </p:extLst>
          </p:nvPr>
        </p:nvGraphicFramePr>
        <p:xfrm>
          <a:off x="3593341" y="3561742"/>
          <a:ext cx="4898784" cy="1716797"/>
        </p:xfrm>
        <a:graphic>
          <a:graphicData uri="http://schemas.openxmlformats.org/drawingml/2006/table">
            <a:tbl>
              <a:tblPr firstRow="1" firstCol="1" lastRow="1" lastCol="1" bandRow="1" bandCol="1"/>
              <a:tblGrid>
                <a:gridCol w="1224696">
                  <a:extLst>
                    <a:ext uri="{9D8B030D-6E8A-4147-A177-3AD203B41FA5}">
                      <a16:colId xmlns:a16="http://schemas.microsoft.com/office/drawing/2014/main" xmlns="" val="12331357"/>
                    </a:ext>
                  </a:extLst>
                </a:gridCol>
                <a:gridCol w="1224696">
                  <a:extLst>
                    <a:ext uri="{9D8B030D-6E8A-4147-A177-3AD203B41FA5}">
                      <a16:colId xmlns:a16="http://schemas.microsoft.com/office/drawing/2014/main" xmlns="" val="2677743714"/>
                    </a:ext>
                  </a:extLst>
                </a:gridCol>
                <a:gridCol w="1224696">
                  <a:extLst>
                    <a:ext uri="{9D8B030D-6E8A-4147-A177-3AD203B41FA5}">
                      <a16:colId xmlns:a16="http://schemas.microsoft.com/office/drawing/2014/main" xmlns="" val="573475402"/>
                    </a:ext>
                  </a:extLst>
                </a:gridCol>
                <a:gridCol w="1224696">
                  <a:extLst>
                    <a:ext uri="{9D8B030D-6E8A-4147-A177-3AD203B41FA5}">
                      <a16:colId xmlns:a16="http://schemas.microsoft.com/office/drawing/2014/main" xmlns="" val="3131306102"/>
                    </a:ext>
                  </a:extLst>
                </a:gridCol>
              </a:tblGrid>
              <a:tr h="276332">
                <a:tc>
                  <a:txBody>
                    <a:bodyPr/>
                    <a:lstStyle/>
                    <a:p>
                      <a:pPr marL="180340" indent="-270510" algn="ctr">
                        <a:spcBef>
                          <a:spcPts val="71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a:t>
                      </a:r>
                      <a:r>
                        <a:rPr lang="en-US" sz="14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a:t>
                      </a:r>
                      <a:r>
                        <a:rPr lang="en-US" sz="14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a16="http://schemas.microsoft.com/office/drawing/2014/main" xmlns="" val="3857885967"/>
                  </a:ext>
                </a:extLst>
              </a:tr>
              <a:tr h="334430">
                <a:tc>
                  <a:txBody>
                    <a:bodyPr/>
                    <a:lstStyle/>
                    <a:p>
                      <a:pPr marL="180340" indent="-180340" algn="ctr">
                        <a:spcBef>
                          <a:spcPts val="170"/>
                        </a:spcBef>
                        <a:spcAft>
                          <a:spcPts val="0"/>
                        </a:spcAft>
                      </a:pPr>
                      <a:r>
                        <a:rPr lang="en-US" sz="1400" spc="-15"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4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25955958"/>
                  </a:ext>
                </a:extLst>
              </a:tr>
              <a:tr h="221207">
                <a:tc>
                  <a:txBody>
                    <a:bodyPr/>
                    <a:lstStyle/>
                    <a:p>
                      <a:pPr marL="180340" indent="-180340" algn="ctr">
                        <a:spcBef>
                          <a:spcPts val="170"/>
                        </a:spcBef>
                        <a:spcAft>
                          <a:spcPts val="0"/>
                        </a:spcAft>
                      </a:pPr>
                      <a:r>
                        <a:rPr lang="en-US" sz="14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Bef>
                          <a:spcPts val="655"/>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93396539"/>
                  </a:ext>
                </a:extLst>
              </a:tr>
              <a:tr h="221207">
                <a:tc>
                  <a:txBody>
                    <a:bodyPr/>
                    <a:lstStyle/>
                    <a:p>
                      <a:pPr marL="180340" indent="-180340" algn="ctr">
                        <a:spcBef>
                          <a:spcPts val="170"/>
                        </a:spcBef>
                        <a:spcAft>
                          <a:spcPts val="0"/>
                        </a:spcAft>
                      </a:pPr>
                      <a:r>
                        <a:rPr lang="en-US"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4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4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08428863"/>
                  </a:ext>
                </a:extLst>
              </a:tr>
              <a:tr h="221207">
                <a:tc>
                  <a:txBody>
                    <a:bodyPr/>
                    <a:lstStyle/>
                    <a:p>
                      <a:pPr marL="180340" indent="-180340" algn="ctr">
                        <a:spcBef>
                          <a:spcPts val="170"/>
                        </a:spcBef>
                        <a:spcAft>
                          <a:spcPts val="0"/>
                        </a:spcAft>
                      </a:pPr>
                      <a:r>
                        <a:rPr lang="en-US"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4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06755376"/>
                  </a:ext>
                </a:extLst>
              </a:tr>
              <a:tr h="221207">
                <a:tc>
                  <a:txBody>
                    <a:bodyPr/>
                    <a:lstStyle/>
                    <a:p>
                      <a:pPr marL="180340" indent="-180340" algn="ctr">
                        <a:spcBef>
                          <a:spcPts val="170"/>
                        </a:spcBef>
                        <a:spcAft>
                          <a:spcPts val="0"/>
                        </a:spcAft>
                      </a:pPr>
                      <a:r>
                        <a:rPr lang="en-US"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xmlns="" val="1096857862"/>
                  </a:ext>
                </a:extLst>
              </a:tr>
              <a:tr h="221207">
                <a:tc>
                  <a:txBody>
                    <a:bodyPr/>
                    <a:lstStyle/>
                    <a:p>
                      <a:pPr marL="180340" indent="-180340" algn="ctr">
                        <a:spcBef>
                          <a:spcPts val="170"/>
                        </a:spcBef>
                        <a:spcAft>
                          <a:spcPts val="0"/>
                        </a:spcAft>
                      </a:pPr>
                      <a:r>
                        <a:rPr lang="en-US"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4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4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89868499"/>
                  </a:ext>
                </a:extLst>
              </a:tr>
            </a:tbl>
          </a:graphicData>
        </a:graphic>
      </p:graphicFrame>
      <p:graphicFrame>
        <p:nvGraphicFramePr>
          <p:cNvPr id="9" name="Tablo 8">
            <a:extLst>
              <a:ext uri="{FF2B5EF4-FFF2-40B4-BE49-F238E27FC236}">
                <a16:creationId xmlns:a16="http://schemas.microsoft.com/office/drawing/2014/main" xmlns="" id="{97177C00-0039-4E94-916E-E532A064F67D}"/>
              </a:ext>
            </a:extLst>
          </p:cNvPr>
          <p:cNvGraphicFramePr>
            <a:graphicFrameLocks noGrp="1"/>
          </p:cNvGraphicFramePr>
          <p:nvPr>
            <p:extLst>
              <p:ext uri="{D42A27DB-BD31-4B8C-83A1-F6EECF244321}">
                <p14:modId xmlns:p14="http://schemas.microsoft.com/office/powerpoint/2010/main" val="3546032921"/>
              </p:ext>
            </p:extLst>
          </p:nvPr>
        </p:nvGraphicFramePr>
        <p:xfrm>
          <a:off x="1976174" y="5394663"/>
          <a:ext cx="8133118" cy="993532"/>
        </p:xfrm>
        <a:graphic>
          <a:graphicData uri="http://schemas.openxmlformats.org/drawingml/2006/table">
            <a:tbl>
              <a:tblPr firstRow="1" firstCol="1" lastRow="1" lastCol="1" bandRow="1" bandCol="1"/>
              <a:tblGrid>
                <a:gridCol w="1240926">
                  <a:extLst>
                    <a:ext uri="{9D8B030D-6E8A-4147-A177-3AD203B41FA5}">
                      <a16:colId xmlns:a16="http://schemas.microsoft.com/office/drawing/2014/main" xmlns="" val="2781278243"/>
                    </a:ext>
                  </a:extLst>
                </a:gridCol>
                <a:gridCol w="6892192">
                  <a:extLst>
                    <a:ext uri="{9D8B030D-6E8A-4147-A177-3AD203B41FA5}">
                      <a16:colId xmlns:a16="http://schemas.microsoft.com/office/drawing/2014/main" xmlns="" val="2217498829"/>
                    </a:ext>
                  </a:extLst>
                </a:gridCol>
              </a:tblGrid>
              <a:tr h="311718">
                <a:tc>
                  <a:txBody>
                    <a:bodyPr/>
                    <a:lstStyle/>
                    <a:p>
                      <a:pPr marL="180340" algn="just">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algn="just">
                        <a:spcBef>
                          <a:spcPts val="190"/>
                        </a:spcBef>
                        <a:spcAft>
                          <a:spcPts val="0"/>
                        </a:spcAft>
                      </a:pPr>
                      <a:r>
                        <a:rPr lang="tr-TR"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400" spc="65"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4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tamamlanması</a:t>
                      </a:r>
                      <a:r>
                        <a:rPr lang="en-US" sz="14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gereken</a:t>
                      </a:r>
                      <a:r>
                        <a:rPr lang="en-US" sz="14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4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5" dirty="0"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400" spc="-2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854664"/>
                  </a:ext>
                </a:extLst>
              </a:tr>
              <a:tr h="304115">
                <a:tc>
                  <a:txBody>
                    <a:bodyPr/>
                    <a:lstStyle/>
                    <a:p>
                      <a:pPr marL="180340" algn="just">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spcBef>
                          <a:spcPts val="190"/>
                        </a:spcBef>
                        <a:spcAft>
                          <a:spcPts val="0"/>
                        </a:spcAft>
                      </a:pPr>
                      <a:r>
                        <a:rPr lang="tr-TR" sz="14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400" spc="8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err="1">
                          <a:effectLst/>
                          <a:latin typeface="Times New Roman" panose="02020603050405020304" pitchFamily="18" charset="0"/>
                          <a:ea typeface="Calibri" panose="020F0502020204030204" pitchFamily="34" charset="0"/>
                          <a:cs typeface="Times New Roman" panose="02020603050405020304" pitchFamily="18" charset="0"/>
                        </a:rPr>
                        <a:t>gerçekleştirildiği</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4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14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4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3986651"/>
                  </a:ext>
                </a:extLst>
              </a:tr>
              <a:tr h="377699">
                <a:tc>
                  <a:txBody>
                    <a:bodyPr/>
                    <a:lstStyle/>
                    <a:p>
                      <a:pPr algn="ctr">
                        <a:spcAft>
                          <a:spcPts val="0"/>
                        </a:spcAft>
                      </a:pPr>
                      <a:r>
                        <a:rPr lang="en-US" sz="14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Bef>
                          <a:spcPts val="190"/>
                        </a:spcBef>
                        <a:spcAft>
                          <a:spcPts val="0"/>
                        </a:spcAft>
                      </a:pPr>
                      <a:r>
                        <a:rPr lang="tr-TR"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Eylemin</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gerçekleşme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dönemine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göre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eyleme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verilen</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puanın</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çarpılacağı</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yüzdeyi</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5" dirty="0" err="1">
                          <a:effectLst/>
                          <a:latin typeface="Times New Roman" panose="02020603050405020304" pitchFamily="18" charset="0"/>
                          <a:ea typeface="Calibri" panose="020F0502020204030204" pitchFamily="34" charset="0"/>
                          <a:cs typeface="Times New Roman" panose="02020603050405020304" pitchFamily="18" charset="0"/>
                        </a:rPr>
                        <a:t>eder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5979072"/>
                  </a:ext>
                </a:extLst>
              </a:tr>
            </a:tbl>
          </a:graphicData>
        </a:graphic>
      </p:graphicFrame>
    </p:spTree>
    <p:extLst>
      <p:ext uri="{BB962C8B-B14F-4D97-AF65-F5344CB8AC3E}">
        <p14:creationId xmlns:p14="http://schemas.microsoft.com/office/powerpoint/2010/main" val="394057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3571D6E-DFDA-4F23-AFCE-73EB4E34B13D}"/>
              </a:ext>
            </a:extLst>
          </p:cNvPr>
          <p:cNvSpPr>
            <a:spLocks noGrp="1"/>
          </p:cNvSpPr>
          <p:nvPr>
            <p:ph type="title"/>
          </p:nvPr>
        </p:nvSpPr>
        <p:spPr>
          <a:xfrm>
            <a:off x="807145" y="717904"/>
            <a:ext cx="5446419" cy="442123"/>
          </a:xfrm>
        </p:spPr>
        <p:txBody>
          <a:bodyPr vert="horz" lIns="82953" tIns="41476" rIns="82953" bIns="41476" rtlCol="0" anchor="t">
            <a:normAutofit/>
          </a:bodyPr>
          <a:lstStyle/>
          <a:p>
            <a:r>
              <a:rPr lang="tr-TR" sz="1800" dirty="0">
                <a:latin typeface="Times New Roman" panose="02020603050405020304" pitchFamily="18" charset="0"/>
                <a:cs typeface="Times New Roman" panose="02020603050405020304" pitchFamily="18" charset="0"/>
              </a:rPr>
              <a:t>Puanlandırma Sistemi Genel Şartlar</a:t>
            </a:r>
          </a:p>
        </p:txBody>
      </p:sp>
      <p:graphicFrame>
        <p:nvGraphicFramePr>
          <p:cNvPr id="6" name="Tablo 5">
            <a:extLst>
              <a:ext uri="{FF2B5EF4-FFF2-40B4-BE49-F238E27FC236}">
                <a16:creationId xmlns:a16="http://schemas.microsoft.com/office/drawing/2014/main" xmlns="" id="{B4D031F1-EBB0-419A-A906-411B912ED357}"/>
              </a:ext>
            </a:extLst>
          </p:cNvPr>
          <p:cNvGraphicFramePr>
            <a:graphicFrameLocks noGrp="1"/>
          </p:cNvGraphicFramePr>
          <p:nvPr>
            <p:extLst>
              <p:ext uri="{D42A27DB-BD31-4B8C-83A1-F6EECF244321}">
                <p14:modId xmlns:p14="http://schemas.microsoft.com/office/powerpoint/2010/main" val="3832334202"/>
              </p:ext>
            </p:extLst>
          </p:nvPr>
        </p:nvGraphicFramePr>
        <p:xfrm>
          <a:off x="988075" y="1153817"/>
          <a:ext cx="4896000" cy="1371600"/>
        </p:xfrm>
        <a:graphic>
          <a:graphicData uri="http://schemas.openxmlformats.org/drawingml/2006/table">
            <a:tbl>
              <a:tblPr firstRow="1" firstCol="1" lastRow="1" lastCol="1" bandRow="1" bandCol="1"/>
              <a:tblGrid>
                <a:gridCol w="1224000">
                  <a:extLst>
                    <a:ext uri="{9D8B030D-6E8A-4147-A177-3AD203B41FA5}">
                      <a16:colId xmlns:a16="http://schemas.microsoft.com/office/drawing/2014/main" xmlns="" val="3262782683"/>
                    </a:ext>
                  </a:extLst>
                </a:gridCol>
                <a:gridCol w="1224000">
                  <a:extLst>
                    <a:ext uri="{9D8B030D-6E8A-4147-A177-3AD203B41FA5}">
                      <a16:colId xmlns:a16="http://schemas.microsoft.com/office/drawing/2014/main" xmlns="" val="975945212"/>
                    </a:ext>
                  </a:extLst>
                </a:gridCol>
                <a:gridCol w="1224000">
                  <a:extLst>
                    <a:ext uri="{9D8B030D-6E8A-4147-A177-3AD203B41FA5}">
                      <a16:colId xmlns:a16="http://schemas.microsoft.com/office/drawing/2014/main" xmlns="" val="1213151430"/>
                    </a:ext>
                  </a:extLst>
                </a:gridCol>
                <a:gridCol w="1224000">
                  <a:extLst>
                    <a:ext uri="{9D8B030D-6E8A-4147-A177-3AD203B41FA5}">
                      <a16:colId xmlns:a16="http://schemas.microsoft.com/office/drawing/2014/main" xmlns="" val="1906349768"/>
                    </a:ext>
                  </a:extLst>
                </a:gridCol>
              </a:tblGrid>
              <a:tr h="216000">
                <a:tc>
                  <a:txBody>
                    <a:bodyPr/>
                    <a:lstStyle/>
                    <a:p>
                      <a:pPr marL="180340" indent="-270510" algn="ctr">
                        <a:spcBef>
                          <a:spcPts val="71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5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2.</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3.</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4.</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a16="http://schemas.microsoft.com/office/drawing/2014/main" xmlns="" val="4032004463"/>
                  </a:ext>
                </a:extLst>
              </a:tr>
              <a:tr h="216000">
                <a:tc>
                  <a:txBody>
                    <a:bodyPr/>
                    <a:lstStyle/>
                    <a:p>
                      <a:pPr marL="180340" indent="-180340" algn="ctr">
                        <a:spcBef>
                          <a:spcPts val="170"/>
                        </a:spcBef>
                        <a:spcAft>
                          <a:spcPts val="0"/>
                        </a:spcAft>
                      </a:pPr>
                      <a:r>
                        <a:rPr lang="en-US" sz="1500" spc="-15"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54377040"/>
                  </a:ext>
                </a:extLst>
              </a:tr>
              <a:tr h="216000">
                <a:tc>
                  <a:txBody>
                    <a:bodyPr/>
                    <a:lstStyle/>
                    <a:p>
                      <a:pPr marL="180340" indent="-180340" algn="ctr">
                        <a:spcBef>
                          <a:spcPts val="170"/>
                        </a:spcBef>
                        <a:spcAft>
                          <a:spcPts val="0"/>
                        </a:spcAft>
                      </a:pPr>
                      <a:r>
                        <a:rPr lang="en-US" sz="15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spc="-15">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07076181"/>
                  </a:ext>
                </a:extLst>
              </a:tr>
              <a:tr h="216000">
                <a:tc>
                  <a:txBody>
                    <a:bodyPr/>
                    <a:lstStyle/>
                    <a:p>
                      <a:pPr marL="180340" indent="-180340" algn="ctr">
                        <a:spcBef>
                          <a:spcPts val="170"/>
                        </a:spcBef>
                        <a:spcAft>
                          <a:spcPts val="0"/>
                        </a:spcAft>
                      </a:pPr>
                      <a:r>
                        <a:rPr lang="en-US" sz="15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13815413"/>
                  </a:ext>
                </a:extLst>
              </a:tr>
              <a:tr h="216000">
                <a:tc>
                  <a:txBody>
                    <a:bodyPr/>
                    <a:lstStyle/>
                    <a:p>
                      <a:pPr marL="180340" indent="-180340" algn="ctr">
                        <a:spcBef>
                          <a:spcPts val="170"/>
                        </a:spcBef>
                        <a:spcAft>
                          <a:spcPts val="0"/>
                        </a:spcAft>
                      </a:pP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xmlns="" val="1327828644"/>
                  </a:ext>
                </a:extLst>
              </a:tr>
              <a:tr h="216000">
                <a:tc>
                  <a:txBody>
                    <a:bodyPr/>
                    <a:lstStyle/>
                    <a:p>
                      <a:pPr marL="180340" indent="-180340" algn="ctr">
                        <a:spcBef>
                          <a:spcPts val="170"/>
                        </a:spcBef>
                        <a:spcAft>
                          <a:spcPts val="0"/>
                        </a:spcAft>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49880089"/>
                  </a:ext>
                </a:extLst>
              </a:tr>
            </a:tbl>
          </a:graphicData>
        </a:graphic>
      </p:graphicFrame>
      <p:graphicFrame>
        <p:nvGraphicFramePr>
          <p:cNvPr id="10" name="Tablo 9">
            <a:extLst>
              <a:ext uri="{FF2B5EF4-FFF2-40B4-BE49-F238E27FC236}">
                <a16:creationId xmlns:a16="http://schemas.microsoft.com/office/drawing/2014/main" xmlns="" id="{FBD09358-D712-4D80-88FB-E5A2A1EC9424}"/>
              </a:ext>
            </a:extLst>
          </p:cNvPr>
          <p:cNvGraphicFramePr>
            <a:graphicFrameLocks noGrp="1"/>
          </p:cNvGraphicFramePr>
          <p:nvPr>
            <p:extLst>
              <p:ext uri="{D42A27DB-BD31-4B8C-83A1-F6EECF244321}">
                <p14:modId xmlns:p14="http://schemas.microsoft.com/office/powerpoint/2010/main" val="3539113758"/>
              </p:ext>
            </p:extLst>
          </p:nvPr>
        </p:nvGraphicFramePr>
        <p:xfrm>
          <a:off x="3327409" y="2581630"/>
          <a:ext cx="4896000" cy="1371599"/>
        </p:xfrm>
        <a:graphic>
          <a:graphicData uri="http://schemas.openxmlformats.org/drawingml/2006/table">
            <a:tbl>
              <a:tblPr firstRow="1" firstCol="1" lastRow="1" lastCol="1" bandRow="1" bandCol="1"/>
              <a:tblGrid>
                <a:gridCol w="1261982">
                  <a:extLst>
                    <a:ext uri="{9D8B030D-6E8A-4147-A177-3AD203B41FA5}">
                      <a16:colId xmlns:a16="http://schemas.microsoft.com/office/drawing/2014/main" xmlns="" val="1048962627"/>
                    </a:ext>
                  </a:extLst>
                </a:gridCol>
                <a:gridCol w="1192786">
                  <a:extLst>
                    <a:ext uri="{9D8B030D-6E8A-4147-A177-3AD203B41FA5}">
                      <a16:colId xmlns:a16="http://schemas.microsoft.com/office/drawing/2014/main" xmlns="" val="2436237602"/>
                    </a:ext>
                  </a:extLst>
                </a:gridCol>
                <a:gridCol w="1225561">
                  <a:extLst>
                    <a:ext uri="{9D8B030D-6E8A-4147-A177-3AD203B41FA5}">
                      <a16:colId xmlns:a16="http://schemas.microsoft.com/office/drawing/2014/main" xmlns="" val="4084696978"/>
                    </a:ext>
                  </a:extLst>
                </a:gridCol>
                <a:gridCol w="1215671">
                  <a:extLst>
                    <a:ext uri="{9D8B030D-6E8A-4147-A177-3AD203B41FA5}">
                      <a16:colId xmlns:a16="http://schemas.microsoft.com/office/drawing/2014/main" xmlns="" val="1283201611"/>
                    </a:ext>
                  </a:extLst>
                </a:gridCol>
              </a:tblGrid>
              <a:tr h="306292">
                <a:tc>
                  <a:txBody>
                    <a:bodyPr/>
                    <a:lstStyle/>
                    <a:p>
                      <a:pPr marL="180340" indent="-270510" algn="ctr">
                        <a:spcBef>
                          <a:spcPts val="71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5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2.</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3.</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4.</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a16="http://schemas.microsoft.com/office/drawing/2014/main" xmlns="" val="907547726"/>
                  </a:ext>
                </a:extLst>
              </a:tr>
              <a:tr h="309655">
                <a:tc>
                  <a:txBody>
                    <a:bodyPr/>
                    <a:lstStyle/>
                    <a:p>
                      <a:pPr marL="180340" indent="-180340" algn="ctr">
                        <a:spcBef>
                          <a:spcPts val="170"/>
                        </a:spcBef>
                        <a:spcAft>
                          <a:spcPts val="0"/>
                        </a:spcAft>
                      </a:pPr>
                      <a:r>
                        <a:rPr lang="en-US" sz="1500" spc="-15"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45201756"/>
                  </a:ext>
                </a:extLst>
              </a:tr>
              <a:tr h="251884">
                <a:tc>
                  <a:txBody>
                    <a:bodyPr/>
                    <a:lstStyle/>
                    <a:p>
                      <a:pPr marL="180340" indent="-180340" algn="ctr">
                        <a:spcBef>
                          <a:spcPts val="170"/>
                        </a:spcBef>
                        <a:spcAft>
                          <a:spcPts val="0"/>
                        </a:spcAft>
                      </a:pPr>
                      <a:r>
                        <a:rPr lang="en-US" sz="15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96347117"/>
                  </a:ext>
                </a:extLst>
              </a:tr>
              <a:tr h="251884">
                <a:tc>
                  <a:txBody>
                    <a:bodyPr/>
                    <a:lstStyle/>
                    <a:p>
                      <a:pPr marL="180340" indent="-180340" algn="ctr">
                        <a:spcBef>
                          <a:spcPts val="170"/>
                        </a:spcBef>
                        <a:spcAft>
                          <a:spcPts val="0"/>
                        </a:spcAft>
                      </a:pPr>
                      <a:r>
                        <a:rPr lang="en-US" sz="15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xmlns="" val="980804237"/>
                  </a:ext>
                </a:extLst>
              </a:tr>
              <a:tr h="251884">
                <a:tc>
                  <a:txBody>
                    <a:bodyPr/>
                    <a:lstStyle/>
                    <a:p>
                      <a:pPr marL="180340" indent="-180340" algn="ctr">
                        <a:spcBef>
                          <a:spcPts val="170"/>
                        </a:spcBef>
                        <a:spcAft>
                          <a:spcPts val="0"/>
                        </a:spcAft>
                      </a:pPr>
                      <a:r>
                        <a:rPr lang="en-US" sz="15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43628045"/>
                  </a:ext>
                </a:extLst>
              </a:tr>
            </a:tbl>
          </a:graphicData>
        </a:graphic>
      </p:graphicFrame>
      <p:graphicFrame>
        <p:nvGraphicFramePr>
          <p:cNvPr id="11" name="Tablo 10">
            <a:extLst>
              <a:ext uri="{FF2B5EF4-FFF2-40B4-BE49-F238E27FC236}">
                <a16:creationId xmlns:a16="http://schemas.microsoft.com/office/drawing/2014/main" xmlns="" id="{A109B3F2-D148-486E-B5BA-79EFD02B8B0B}"/>
              </a:ext>
            </a:extLst>
          </p:cNvPr>
          <p:cNvGraphicFramePr>
            <a:graphicFrameLocks noGrp="1"/>
          </p:cNvGraphicFramePr>
          <p:nvPr>
            <p:extLst>
              <p:ext uri="{D42A27DB-BD31-4B8C-83A1-F6EECF244321}">
                <p14:modId xmlns:p14="http://schemas.microsoft.com/office/powerpoint/2010/main" val="1230345901"/>
              </p:ext>
            </p:extLst>
          </p:nvPr>
        </p:nvGraphicFramePr>
        <p:xfrm>
          <a:off x="5884075" y="4009442"/>
          <a:ext cx="4898784" cy="1371601"/>
        </p:xfrm>
        <a:graphic>
          <a:graphicData uri="http://schemas.openxmlformats.org/drawingml/2006/table">
            <a:tbl>
              <a:tblPr firstRow="1" firstCol="1" lastRow="1" lastCol="1" bandRow="1" bandCol="1"/>
              <a:tblGrid>
                <a:gridCol w="1224696">
                  <a:extLst>
                    <a:ext uri="{9D8B030D-6E8A-4147-A177-3AD203B41FA5}">
                      <a16:colId xmlns:a16="http://schemas.microsoft.com/office/drawing/2014/main" xmlns="" val="3004513910"/>
                    </a:ext>
                  </a:extLst>
                </a:gridCol>
                <a:gridCol w="1224696">
                  <a:extLst>
                    <a:ext uri="{9D8B030D-6E8A-4147-A177-3AD203B41FA5}">
                      <a16:colId xmlns:a16="http://schemas.microsoft.com/office/drawing/2014/main" xmlns="" val="146907137"/>
                    </a:ext>
                  </a:extLst>
                </a:gridCol>
                <a:gridCol w="1224696">
                  <a:extLst>
                    <a:ext uri="{9D8B030D-6E8A-4147-A177-3AD203B41FA5}">
                      <a16:colId xmlns:a16="http://schemas.microsoft.com/office/drawing/2014/main" xmlns="" val="4215944730"/>
                    </a:ext>
                  </a:extLst>
                </a:gridCol>
                <a:gridCol w="1224696">
                  <a:extLst>
                    <a:ext uri="{9D8B030D-6E8A-4147-A177-3AD203B41FA5}">
                      <a16:colId xmlns:a16="http://schemas.microsoft.com/office/drawing/2014/main" xmlns="" val="2570960905"/>
                    </a:ext>
                  </a:extLst>
                </a:gridCol>
              </a:tblGrid>
              <a:tr h="387533">
                <a:tc>
                  <a:txBody>
                    <a:bodyPr/>
                    <a:lstStyle/>
                    <a:p>
                      <a:pPr marL="180340" indent="-270510" algn="ctr">
                        <a:spcBef>
                          <a:spcPts val="71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5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5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3.</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5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a16="http://schemas.microsoft.com/office/drawing/2014/main" xmlns="" val="2007491744"/>
                  </a:ext>
                </a:extLst>
              </a:tr>
              <a:tr h="391784">
                <a:tc>
                  <a:txBody>
                    <a:bodyPr/>
                    <a:lstStyle/>
                    <a:p>
                      <a:pPr marL="180340" indent="-180340" algn="ctr">
                        <a:spcBef>
                          <a:spcPts val="170"/>
                        </a:spcBef>
                        <a:spcAft>
                          <a:spcPts val="0"/>
                        </a:spcAft>
                      </a:pPr>
                      <a:r>
                        <a:rPr lang="en-US" sz="15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19949136"/>
                  </a:ext>
                </a:extLst>
              </a:tr>
              <a:tr h="296142">
                <a:tc>
                  <a:txBody>
                    <a:bodyPr/>
                    <a:lstStyle/>
                    <a:p>
                      <a:pPr marL="180340" indent="-180340" algn="ctr">
                        <a:spcBef>
                          <a:spcPts val="170"/>
                        </a:spcBef>
                        <a:spcAft>
                          <a:spcPts val="0"/>
                        </a:spcAft>
                      </a:pPr>
                      <a:r>
                        <a:rPr lang="en-US" sz="15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xmlns="" val="864201190"/>
                  </a:ext>
                </a:extLst>
              </a:tr>
              <a:tr h="296142">
                <a:tc>
                  <a:txBody>
                    <a:bodyPr/>
                    <a:lstStyle/>
                    <a:p>
                      <a:pPr marL="180340" indent="-180340" algn="ctr">
                        <a:spcBef>
                          <a:spcPts val="170"/>
                        </a:spcBef>
                        <a:spcAft>
                          <a:spcPts val="0"/>
                        </a:spcAft>
                      </a:pPr>
                      <a:r>
                        <a:rPr lang="en-US" sz="15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14925122"/>
                  </a:ext>
                </a:extLst>
              </a:tr>
            </a:tbl>
          </a:graphicData>
        </a:graphic>
      </p:graphicFrame>
      <p:graphicFrame>
        <p:nvGraphicFramePr>
          <p:cNvPr id="12" name="Tablo 11">
            <a:extLst>
              <a:ext uri="{FF2B5EF4-FFF2-40B4-BE49-F238E27FC236}">
                <a16:creationId xmlns:a16="http://schemas.microsoft.com/office/drawing/2014/main" xmlns="" id="{2B6680A4-C3AC-4341-AAC0-16140EAD5919}"/>
              </a:ext>
            </a:extLst>
          </p:cNvPr>
          <p:cNvGraphicFramePr>
            <a:graphicFrameLocks noGrp="1"/>
          </p:cNvGraphicFramePr>
          <p:nvPr>
            <p:extLst>
              <p:ext uri="{D42A27DB-BD31-4B8C-83A1-F6EECF244321}">
                <p14:modId xmlns:p14="http://schemas.microsoft.com/office/powerpoint/2010/main" val="4138706333"/>
              </p:ext>
            </p:extLst>
          </p:nvPr>
        </p:nvGraphicFramePr>
        <p:xfrm>
          <a:off x="1471511" y="5455009"/>
          <a:ext cx="8825127" cy="993599"/>
        </p:xfrm>
        <a:graphic>
          <a:graphicData uri="http://schemas.openxmlformats.org/drawingml/2006/table">
            <a:tbl>
              <a:tblPr firstRow="1" firstCol="1" lastRow="1" lastCol="1" bandRow="1" bandCol="1"/>
              <a:tblGrid>
                <a:gridCol w="1346510">
                  <a:extLst>
                    <a:ext uri="{9D8B030D-6E8A-4147-A177-3AD203B41FA5}">
                      <a16:colId xmlns:a16="http://schemas.microsoft.com/office/drawing/2014/main" xmlns="" val="2781278243"/>
                    </a:ext>
                  </a:extLst>
                </a:gridCol>
                <a:gridCol w="7478617">
                  <a:extLst>
                    <a:ext uri="{9D8B030D-6E8A-4147-A177-3AD203B41FA5}">
                      <a16:colId xmlns:a16="http://schemas.microsoft.com/office/drawing/2014/main" xmlns="" val="2217498829"/>
                    </a:ext>
                  </a:extLst>
                </a:gridCol>
              </a:tblGrid>
              <a:tr h="306434">
                <a:tc>
                  <a:txBody>
                    <a:bodyPr/>
                    <a:lstStyle/>
                    <a:p>
                      <a:pPr marL="180340" algn="just">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algn="just">
                        <a:spcBef>
                          <a:spcPts val="190"/>
                        </a:spcBef>
                        <a:spcAft>
                          <a:spcPts val="0"/>
                        </a:spcAft>
                      </a:pPr>
                      <a:r>
                        <a:rPr lang="tr-TR"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500" spc="65"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5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tamamlanması</a:t>
                      </a:r>
                      <a:r>
                        <a:rPr lang="en-US" sz="15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gereken</a:t>
                      </a:r>
                      <a:r>
                        <a:rPr lang="en-US" sz="15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5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5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15" dirty="0"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500" spc="-2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854664"/>
                  </a:ext>
                </a:extLst>
              </a:tr>
              <a:tr h="298959">
                <a:tc>
                  <a:txBody>
                    <a:bodyPr/>
                    <a:lstStyle/>
                    <a:p>
                      <a:pPr marL="180340" algn="just">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spcBef>
                          <a:spcPts val="190"/>
                        </a:spcBef>
                        <a:spcAft>
                          <a:spcPts val="0"/>
                        </a:spcAft>
                      </a:pPr>
                      <a:r>
                        <a:rPr lang="tr-TR" sz="15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500" spc="8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5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err="1">
                          <a:effectLst/>
                          <a:latin typeface="Times New Roman" panose="02020603050405020304" pitchFamily="18" charset="0"/>
                          <a:ea typeface="Calibri" panose="020F0502020204030204" pitchFamily="34" charset="0"/>
                          <a:cs typeface="Times New Roman" panose="02020603050405020304" pitchFamily="18" charset="0"/>
                        </a:rPr>
                        <a:t>gerçekleştirildiği</a:t>
                      </a:r>
                      <a:r>
                        <a:rPr lang="en-US" sz="15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5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5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5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3986651"/>
                  </a:ext>
                </a:extLst>
              </a:tr>
              <a:tr h="388206">
                <a:tc>
                  <a:txBody>
                    <a:bodyPr/>
                    <a:lstStyle/>
                    <a:p>
                      <a:pPr algn="ctr">
                        <a:spcAft>
                          <a:spcPts val="0"/>
                        </a:spcAft>
                      </a:pPr>
                      <a:r>
                        <a:rPr lang="en-US" sz="15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Bef>
                          <a:spcPts val="190"/>
                        </a:spcBef>
                        <a:spcAft>
                          <a:spcPts val="0"/>
                        </a:spcAft>
                      </a:pPr>
                      <a:r>
                        <a:rPr lang="tr-TR"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Eylemin</a:t>
                      </a:r>
                      <a:r>
                        <a:rPr lang="tr-TR" sz="1500" spc="-5"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gerçekleşme</a:t>
                      </a:r>
                      <a:r>
                        <a:rPr lang="tr-TR" sz="1500" spc="-5"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dönemine</a:t>
                      </a:r>
                      <a:r>
                        <a:rPr lang="en-US"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göre</a:t>
                      </a:r>
                      <a:r>
                        <a:rPr lang="en-US" sz="1500" spc="-5"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eyleme</a:t>
                      </a:r>
                      <a:r>
                        <a:rPr lang="en-US"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verilen</a:t>
                      </a:r>
                      <a:r>
                        <a:rPr lang="en-US"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puanın</a:t>
                      </a:r>
                      <a:r>
                        <a:rPr lang="en-US"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çarpılacağı</a:t>
                      </a:r>
                      <a:r>
                        <a:rPr lang="en-US"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yüzdeyi</a:t>
                      </a:r>
                      <a:r>
                        <a:rPr lang="en-US"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dirty="0" err="1">
                          <a:effectLst/>
                          <a:latin typeface="Times New Roman" panose="02020603050405020304" pitchFamily="18" charset="0"/>
                          <a:ea typeface="Calibri" panose="020F0502020204030204" pitchFamily="34" charset="0"/>
                          <a:cs typeface="Times New Roman" panose="02020603050405020304" pitchFamily="18" charset="0"/>
                        </a:rPr>
                        <a:t>eder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5979072"/>
                  </a:ext>
                </a:extLst>
              </a:tr>
            </a:tbl>
          </a:graphicData>
        </a:graphic>
      </p:graphicFrame>
    </p:spTree>
    <p:extLst>
      <p:ext uri="{BB962C8B-B14F-4D97-AF65-F5344CB8AC3E}">
        <p14:creationId xmlns:p14="http://schemas.microsoft.com/office/powerpoint/2010/main" val="312236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334642" y="2330684"/>
            <a:ext cx="4267820" cy="388154"/>
          </a:xfrm>
          <a:prstGeom prst="rect">
            <a:avLst/>
          </a:prstGeom>
        </p:spPr>
        <p:txBody>
          <a:bodyPr>
            <a:noAutofit/>
          </a:bodyPr>
          <a:lstStyle>
            <a:lvl1pPr algn="ctr" defTabSz="914406" rtl="0" eaLnBrk="1" latinLnBrk="0" hangingPunct="1">
              <a:lnSpc>
                <a:spcPct val="90000"/>
              </a:lnSpc>
              <a:spcBef>
                <a:spcPct val="0"/>
              </a:spcBef>
              <a:buNone/>
              <a:defRPr sz="1814" b="1" kern="1200">
                <a:solidFill>
                  <a:schemeClr val="tx1"/>
                </a:solidFill>
                <a:latin typeface="Myriad Pro" panose="020B0503030403020204" pitchFamily="34" charset="0"/>
                <a:ea typeface="+mj-ea"/>
                <a:cs typeface="+mj-cs"/>
              </a:defRPr>
            </a:lvl1pPr>
          </a:lstStyle>
          <a:p>
            <a:pPr algn="just"/>
            <a:r>
              <a:rPr lang="tr-TR" sz="2857" dirty="0" smtClean="0">
                <a:latin typeface="Arial" panose="020B0604020202020204" pitchFamily="34" charset="0"/>
                <a:cs typeface="Arial" panose="020B0604020202020204" pitchFamily="34" charset="0"/>
              </a:rPr>
              <a:t>TEŞEKKÜR EDERİZ…</a:t>
            </a:r>
            <a:endParaRPr lang="tr-TR" sz="2857"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b="14198"/>
          <a:stretch/>
        </p:blipFill>
        <p:spPr>
          <a:xfrm>
            <a:off x="7737358" y="3950939"/>
            <a:ext cx="1381410" cy="1185080"/>
          </a:xfrm>
          <a:prstGeom prst="rect">
            <a:avLst/>
          </a:prstGeom>
        </p:spPr>
      </p:pic>
      <p:cxnSp>
        <p:nvCxnSpPr>
          <p:cNvPr id="6" name="Düz Bağlayıcı 5"/>
          <p:cNvCxnSpPr/>
          <p:nvPr/>
        </p:nvCxnSpPr>
        <p:spPr>
          <a:xfrm flipH="1">
            <a:off x="4616108" y="4077838"/>
            <a:ext cx="1204" cy="104273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4602675" y="4092191"/>
            <a:ext cx="3579853" cy="880064"/>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715" dirty="0">
                <a:latin typeface="Times New Roman" panose="02020603050405020304" pitchFamily="18" charset="0"/>
                <a:cs typeface="Times New Roman" panose="02020603050405020304" pitchFamily="18" charset="0"/>
              </a:rPr>
              <a:t>Strateji Geliştirme Başkanlığı</a:t>
            </a:r>
          </a:p>
          <a:p>
            <a:r>
              <a:rPr lang="tr-TR" sz="715" dirty="0">
                <a:latin typeface="Times New Roman" panose="02020603050405020304" pitchFamily="18" charset="0"/>
                <a:cs typeface="Times New Roman" panose="02020603050405020304" pitchFamily="18" charset="0"/>
              </a:rPr>
              <a:t>İç Kontrol Dairesi Başkanlığı</a:t>
            </a:r>
          </a:p>
          <a:p>
            <a:r>
              <a:rPr lang="tr-TR" sz="715" dirty="0">
                <a:latin typeface="Times New Roman" panose="02020603050405020304" pitchFamily="18" charset="0"/>
                <a:cs typeface="Times New Roman" panose="02020603050405020304" pitchFamily="18" charset="0"/>
              </a:rPr>
              <a:t>İç Kontrol Sistemi İzleme ve Değerlendirme Birimi</a:t>
            </a:r>
          </a:p>
          <a:p>
            <a:endParaRPr lang="tr-TR" sz="715" dirty="0">
              <a:latin typeface="Times New Roman" panose="02020603050405020304" pitchFamily="18" charset="0"/>
              <a:cs typeface="Times New Roman" panose="02020603050405020304" pitchFamily="18" charset="0"/>
            </a:endParaRPr>
          </a:p>
          <a:p>
            <a:r>
              <a:rPr lang="tr-TR" sz="715" dirty="0">
                <a:latin typeface="Times New Roman" panose="02020603050405020304" pitchFamily="18" charset="0"/>
                <a:cs typeface="Times New Roman" panose="02020603050405020304" pitchFamily="18" charset="0"/>
              </a:rPr>
              <a:t>Üniversiteler Mah. Dumlupınar Bulvarı 6001. Cad. No:9 Çankaya/ Ankara 06800</a:t>
            </a:r>
          </a:p>
          <a:p>
            <a:r>
              <a:rPr lang="tr-TR" sz="715" dirty="0">
                <a:latin typeface="Times New Roman" panose="02020603050405020304" pitchFamily="18" charset="0"/>
                <a:cs typeface="Times New Roman" panose="02020603050405020304" pitchFamily="18" charset="0"/>
              </a:rPr>
              <a:t>İletişim: 0 (312) 573 71 18</a:t>
            </a:r>
          </a:p>
          <a:p>
            <a:r>
              <a:rPr lang="tr-TR" sz="715" dirty="0">
                <a:latin typeface="Times New Roman" panose="02020603050405020304" pitchFamily="18" charset="0"/>
                <a:cs typeface="Times New Roman" panose="02020603050405020304" pitchFamily="18" charset="0"/>
              </a:rPr>
              <a:t>E-posta: strj.ickontrol@saglik.gov.tr</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7022" y="4063574"/>
            <a:ext cx="1141814" cy="1141631"/>
          </a:xfrm>
          <a:prstGeom prst="rect">
            <a:avLst/>
          </a:prstGeom>
        </p:spPr>
      </p:pic>
      <p:cxnSp>
        <p:nvCxnSpPr>
          <p:cNvPr id="9" name="Düz Bağlayıcı 8"/>
          <p:cNvCxnSpPr/>
          <p:nvPr/>
        </p:nvCxnSpPr>
        <p:spPr>
          <a:xfrm flipH="1">
            <a:off x="4575153" y="4078172"/>
            <a:ext cx="1204" cy="104273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7767964" y="4076689"/>
            <a:ext cx="1204" cy="104273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H="1">
            <a:off x="7727681" y="4071077"/>
            <a:ext cx="1204" cy="104273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35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 xmlns:a16="http://schemas.microsoft.com/office/drawing/2014/main" id="{B6DB8538-AC5D-4841-B442-C32091E661EE}"/>
              </a:ext>
            </a:extLst>
          </p:cNvPr>
          <p:cNvGraphicFramePr/>
          <p:nvPr>
            <p:extLst>
              <p:ext uri="{D42A27DB-BD31-4B8C-83A1-F6EECF244321}">
                <p14:modId xmlns:p14="http://schemas.microsoft.com/office/powerpoint/2010/main" val="878360705"/>
              </p:ext>
            </p:extLst>
          </p:nvPr>
        </p:nvGraphicFramePr>
        <p:xfrm>
          <a:off x="-295275" y="1263324"/>
          <a:ext cx="6552164" cy="4730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a:extLst>
              <a:ext uri="{FF2B5EF4-FFF2-40B4-BE49-F238E27FC236}">
                <a16:creationId xmlns="" xmlns:a16="http://schemas.microsoft.com/office/drawing/2014/main" id="{E41AE35E-2E01-4B82-AB31-53F6976A77FB}"/>
              </a:ext>
            </a:extLst>
          </p:cNvPr>
          <p:cNvGraphicFramePr/>
          <p:nvPr>
            <p:extLst>
              <p:ext uri="{D42A27DB-BD31-4B8C-83A1-F6EECF244321}">
                <p14:modId xmlns:p14="http://schemas.microsoft.com/office/powerpoint/2010/main" val="1510330125"/>
              </p:ext>
            </p:extLst>
          </p:nvPr>
        </p:nvGraphicFramePr>
        <p:xfrm>
          <a:off x="5405212" y="1263324"/>
          <a:ext cx="6552164" cy="47306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Rectangle 2">
            <a:extLst>
              <a:ext uri="{FF2B5EF4-FFF2-40B4-BE49-F238E27FC236}">
                <a16:creationId xmlns="" xmlns:a16="http://schemas.microsoft.com/office/drawing/2014/main" id="{214DC50C-39E2-48EC-AF63-F907A3FBA48E}"/>
              </a:ext>
            </a:extLst>
          </p:cNvPr>
          <p:cNvSpPr>
            <a:spLocks noGrp="1" noChangeArrowheads="1"/>
          </p:cNvSpPr>
          <p:nvPr>
            <p:ph type="title" idx="4294967295"/>
          </p:nvPr>
        </p:nvSpPr>
        <p:spPr>
          <a:xfrm>
            <a:off x="380490" y="729580"/>
            <a:ext cx="4923380" cy="438494"/>
          </a:xfrm>
          <a:prstGeom prst="rect">
            <a:avLst/>
          </a:prstGeom>
        </p:spPr>
        <p:txBody>
          <a:bodyPr/>
          <a:lstStyle/>
          <a:p>
            <a:pPr>
              <a:defRPr/>
            </a:pPr>
            <a:r>
              <a:rPr lang="tr-TR" sz="2400" dirty="0">
                <a:latin typeface="Times New Roman" panose="02020603050405020304" pitchFamily="18" charset="0"/>
                <a:cs typeface="Times New Roman" panose="02020603050405020304" pitchFamily="18" charset="0"/>
              </a:rPr>
              <a:t>Kontrol Anlayışında Değişim</a:t>
            </a:r>
          </a:p>
        </p:txBody>
      </p:sp>
    </p:spTree>
    <p:extLst>
      <p:ext uri="{BB962C8B-B14F-4D97-AF65-F5344CB8AC3E}">
        <p14:creationId xmlns:p14="http://schemas.microsoft.com/office/powerpoint/2010/main" val="4133871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19455" b="14496"/>
          <a:stretch/>
        </p:blipFill>
        <p:spPr>
          <a:xfrm>
            <a:off x="918690" y="1412931"/>
            <a:ext cx="10350265" cy="4557519"/>
          </a:xfrm>
          <a:prstGeom prst="rect">
            <a:avLst/>
          </a:prstGeom>
        </p:spPr>
      </p:pic>
      <p:sp>
        <p:nvSpPr>
          <p:cNvPr id="2" name="Unvan 1"/>
          <p:cNvSpPr>
            <a:spLocks noGrp="1"/>
          </p:cNvSpPr>
          <p:nvPr>
            <p:ph type="title" idx="4294967295"/>
          </p:nvPr>
        </p:nvSpPr>
        <p:spPr>
          <a:xfrm>
            <a:off x="586063" y="967433"/>
            <a:ext cx="5005565" cy="445498"/>
          </a:xfrm>
          <a:prstGeom prst="rect">
            <a:avLst/>
          </a:prstGeom>
        </p:spPr>
        <p:txBody>
          <a:bodyPr/>
          <a:lstStyle/>
          <a:p>
            <a:r>
              <a:rPr lang="tr-TR" dirty="0"/>
              <a:t>İç Kontrol Sistemi Mevzuatı</a:t>
            </a:r>
          </a:p>
        </p:txBody>
      </p:sp>
      <p:sp>
        <p:nvSpPr>
          <p:cNvPr id="5" name="Metin kutusu 4"/>
          <p:cNvSpPr txBox="1"/>
          <p:nvPr/>
        </p:nvSpPr>
        <p:spPr>
          <a:xfrm>
            <a:off x="1414646" y="2397436"/>
            <a:ext cx="1095889" cy="1069524"/>
          </a:xfrm>
          <a:prstGeom prst="rect">
            <a:avLst/>
          </a:prstGeom>
          <a:noFill/>
        </p:spPr>
        <p:txBody>
          <a:bodyPr wrap="square" rtlCol="0">
            <a:spAutoFit/>
          </a:bodyPr>
          <a:lstStyle/>
          <a:p>
            <a:pPr algn="r" defTabSz="829544"/>
            <a:r>
              <a:rPr lang="tr-TR" sz="1270" b="1" dirty="0">
                <a:solidFill>
                  <a:prstClr val="black"/>
                </a:solidFill>
                <a:latin typeface="Arial" panose="020B0604020202020204" pitchFamily="34" charset="0"/>
                <a:cs typeface="Arial" panose="020B0604020202020204" pitchFamily="34" charset="0"/>
              </a:rPr>
              <a:t>5018 sayılı Kamu Mali Yönetim ve Kontrol Kanunu</a:t>
            </a:r>
          </a:p>
        </p:txBody>
      </p:sp>
      <p:sp>
        <p:nvSpPr>
          <p:cNvPr id="6" name="Metin kutusu 5"/>
          <p:cNvSpPr txBox="1"/>
          <p:nvPr/>
        </p:nvSpPr>
        <p:spPr>
          <a:xfrm>
            <a:off x="1678815" y="3765682"/>
            <a:ext cx="1262046" cy="343620"/>
          </a:xfrm>
          <a:prstGeom prst="rect">
            <a:avLst/>
          </a:prstGeom>
          <a:noFill/>
        </p:spPr>
        <p:txBody>
          <a:bodyPr wrap="square" rtlCol="0">
            <a:spAutoFit/>
          </a:bodyPr>
          <a:lstStyle/>
          <a:p>
            <a:pPr algn="ctr" defTabSz="829544"/>
            <a:r>
              <a:rPr lang="tr-TR" sz="1633" b="1" dirty="0">
                <a:solidFill>
                  <a:prstClr val="white"/>
                </a:solidFill>
                <a:latin typeface="Arial" panose="020B0604020202020204" pitchFamily="34" charset="0"/>
                <a:cs typeface="Arial" panose="020B0604020202020204" pitchFamily="34" charset="0"/>
              </a:rPr>
              <a:t>10.12.2003</a:t>
            </a:r>
          </a:p>
        </p:txBody>
      </p:sp>
      <p:sp>
        <p:nvSpPr>
          <p:cNvPr id="7" name="Metin kutusu 6"/>
          <p:cNvSpPr txBox="1"/>
          <p:nvPr/>
        </p:nvSpPr>
        <p:spPr>
          <a:xfrm>
            <a:off x="2719732" y="4546232"/>
            <a:ext cx="1158005" cy="1069524"/>
          </a:xfrm>
          <a:prstGeom prst="rect">
            <a:avLst/>
          </a:prstGeom>
          <a:noFill/>
        </p:spPr>
        <p:txBody>
          <a:bodyPr wrap="square" rtlCol="0">
            <a:spAutoFit/>
          </a:bodyPr>
          <a:lstStyle/>
          <a:p>
            <a:pPr algn="r" defTabSz="829544"/>
            <a:r>
              <a:rPr lang="tr-TR" sz="1270" b="1" dirty="0">
                <a:solidFill>
                  <a:prstClr val="black"/>
                </a:solidFill>
                <a:latin typeface="Arial" panose="020B0604020202020204" pitchFamily="34" charset="0"/>
                <a:cs typeface="Arial" panose="020B0604020202020204" pitchFamily="34" charset="0"/>
              </a:rPr>
              <a:t>İç Kontrol ve Ön Mali Kontrole İlişkin Usul ve Esaslar</a:t>
            </a:r>
          </a:p>
        </p:txBody>
      </p:sp>
      <p:sp>
        <p:nvSpPr>
          <p:cNvPr id="8" name="Metin kutusu 7"/>
          <p:cNvSpPr txBox="1"/>
          <p:nvPr/>
        </p:nvSpPr>
        <p:spPr>
          <a:xfrm>
            <a:off x="3193568" y="3765682"/>
            <a:ext cx="1333211" cy="343620"/>
          </a:xfrm>
          <a:prstGeom prst="rect">
            <a:avLst/>
          </a:prstGeom>
          <a:noFill/>
        </p:spPr>
        <p:txBody>
          <a:bodyPr wrap="square" rtlCol="0">
            <a:spAutoFit/>
          </a:bodyPr>
          <a:lstStyle/>
          <a:p>
            <a:pPr algn="ctr" defTabSz="829544"/>
            <a:r>
              <a:rPr lang="tr-TR" sz="1633" b="1" dirty="0">
                <a:solidFill>
                  <a:prstClr val="white"/>
                </a:solidFill>
                <a:latin typeface="Arial" panose="020B0604020202020204" pitchFamily="34" charset="0"/>
                <a:cs typeface="Arial" panose="020B0604020202020204" pitchFamily="34" charset="0"/>
              </a:rPr>
              <a:t>31.12.2005</a:t>
            </a:r>
          </a:p>
        </p:txBody>
      </p:sp>
      <p:sp>
        <p:nvSpPr>
          <p:cNvPr id="9" name="Metin kutusu 8"/>
          <p:cNvSpPr txBox="1"/>
          <p:nvPr/>
        </p:nvSpPr>
        <p:spPr>
          <a:xfrm>
            <a:off x="4305364" y="2490965"/>
            <a:ext cx="1163136" cy="874085"/>
          </a:xfrm>
          <a:prstGeom prst="rect">
            <a:avLst/>
          </a:prstGeom>
          <a:noFill/>
        </p:spPr>
        <p:txBody>
          <a:bodyPr wrap="square" rtlCol="0">
            <a:spAutoFit/>
          </a:bodyPr>
          <a:lstStyle/>
          <a:p>
            <a:pPr algn="r" defTabSz="829544"/>
            <a:r>
              <a:rPr lang="tr-TR" sz="1270" b="1" dirty="0">
                <a:solidFill>
                  <a:prstClr val="black"/>
                </a:solidFill>
                <a:latin typeface="Arial" panose="020B0604020202020204" pitchFamily="34" charset="0"/>
                <a:cs typeface="Arial" panose="020B0604020202020204" pitchFamily="34" charset="0"/>
              </a:rPr>
              <a:t>Kamu İç Kontrol Standartları Tebliğ</a:t>
            </a:r>
          </a:p>
        </p:txBody>
      </p:sp>
      <p:sp>
        <p:nvSpPr>
          <p:cNvPr id="10" name="Metin kutusu 9"/>
          <p:cNvSpPr txBox="1"/>
          <p:nvPr/>
        </p:nvSpPr>
        <p:spPr>
          <a:xfrm>
            <a:off x="4669264" y="3761631"/>
            <a:ext cx="1401894" cy="343620"/>
          </a:xfrm>
          <a:prstGeom prst="rect">
            <a:avLst/>
          </a:prstGeom>
          <a:noFill/>
        </p:spPr>
        <p:txBody>
          <a:bodyPr wrap="square" rtlCol="0">
            <a:spAutoFit/>
          </a:bodyPr>
          <a:lstStyle/>
          <a:p>
            <a:pPr algn="ctr" defTabSz="829544"/>
            <a:r>
              <a:rPr lang="tr-TR" sz="1633" b="1" dirty="0">
                <a:solidFill>
                  <a:prstClr val="white"/>
                </a:solidFill>
                <a:latin typeface="Arial" panose="020B0604020202020204" pitchFamily="34" charset="0"/>
                <a:cs typeface="Arial" panose="020B0604020202020204" pitchFamily="34" charset="0"/>
              </a:rPr>
              <a:t>26.12.2007</a:t>
            </a:r>
          </a:p>
        </p:txBody>
      </p:sp>
      <p:sp>
        <p:nvSpPr>
          <p:cNvPr id="11" name="Metin kutusu 10"/>
          <p:cNvSpPr txBox="1"/>
          <p:nvPr/>
        </p:nvSpPr>
        <p:spPr>
          <a:xfrm>
            <a:off x="5529309" y="4501800"/>
            <a:ext cx="1368667" cy="1069524"/>
          </a:xfrm>
          <a:prstGeom prst="rect">
            <a:avLst/>
          </a:prstGeom>
          <a:noFill/>
        </p:spPr>
        <p:txBody>
          <a:bodyPr wrap="square" rtlCol="0">
            <a:spAutoFit/>
          </a:bodyPr>
          <a:lstStyle/>
          <a:p>
            <a:pPr algn="r" defTabSz="829544"/>
            <a:r>
              <a:rPr lang="tr-TR" sz="1270" b="1" dirty="0">
                <a:solidFill>
                  <a:prstClr val="black"/>
                </a:solidFill>
                <a:latin typeface="Arial" panose="020B0604020202020204" pitchFamily="34" charset="0"/>
                <a:cs typeface="Arial" panose="020B0604020202020204" pitchFamily="34" charset="0"/>
              </a:rPr>
              <a:t>Kamu İç Kontrol Standartlarına Uyum Eylem Planı Rehberi</a:t>
            </a:r>
          </a:p>
        </p:txBody>
      </p:sp>
      <p:sp>
        <p:nvSpPr>
          <p:cNvPr id="12" name="Metin kutusu 11"/>
          <p:cNvSpPr txBox="1"/>
          <p:nvPr/>
        </p:nvSpPr>
        <p:spPr>
          <a:xfrm>
            <a:off x="6220752" y="3761631"/>
            <a:ext cx="1257614" cy="343620"/>
          </a:xfrm>
          <a:prstGeom prst="rect">
            <a:avLst/>
          </a:prstGeom>
          <a:noFill/>
        </p:spPr>
        <p:txBody>
          <a:bodyPr wrap="square" rtlCol="0">
            <a:spAutoFit/>
          </a:bodyPr>
          <a:lstStyle/>
          <a:p>
            <a:pPr algn="ctr" defTabSz="829544"/>
            <a:r>
              <a:rPr lang="tr-TR" sz="1633" b="1" dirty="0">
                <a:solidFill>
                  <a:prstClr val="white"/>
                </a:solidFill>
                <a:latin typeface="Arial" panose="020B0604020202020204" pitchFamily="34" charset="0"/>
                <a:cs typeface="Arial" panose="020B0604020202020204" pitchFamily="34" charset="0"/>
              </a:rPr>
              <a:t>04.02.2009</a:t>
            </a:r>
          </a:p>
        </p:txBody>
      </p:sp>
      <p:sp>
        <p:nvSpPr>
          <p:cNvPr id="13" name="Metin kutusu 12"/>
          <p:cNvSpPr txBox="1"/>
          <p:nvPr/>
        </p:nvSpPr>
        <p:spPr>
          <a:xfrm>
            <a:off x="8867711" y="4556141"/>
            <a:ext cx="954020" cy="902106"/>
          </a:xfrm>
          <a:prstGeom prst="rect">
            <a:avLst/>
          </a:prstGeom>
          <a:noFill/>
        </p:spPr>
        <p:txBody>
          <a:bodyPr wrap="square" rtlCol="0">
            <a:spAutoFit/>
          </a:bodyPr>
          <a:lstStyle/>
          <a:p>
            <a:pPr algn="r" defTabSz="829544"/>
            <a:r>
              <a:rPr lang="tr-TR" sz="1270" b="1" dirty="0">
                <a:solidFill>
                  <a:prstClr val="black"/>
                </a:solidFill>
                <a:latin typeface="Arial" panose="020B0604020202020204" pitchFamily="34" charset="0"/>
                <a:cs typeface="Arial" panose="020B0604020202020204" pitchFamily="34" charset="0"/>
              </a:rPr>
              <a:t>Kamu İç Kontrol Rehberi</a:t>
            </a:r>
          </a:p>
          <a:p>
            <a:pPr defTabSz="829544"/>
            <a:endParaRPr lang="tr-TR" sz="1452" b="1" dirty="0">
              <a:solidFill>
                <a:prstClr val="black"/>
              </a:solidFill>
              <a:latin typeface="Calibri" panose="020F0502020204030204"/>
            </a:endParaRPr>
          </a:p>
        </p:txBody>
      </p:sp>
      <p:sp>
        <p:nvSpPr>
          <p:cNvPr id="14" name="Metin kutusu 13"/>
          <p:cNvSpPr txBox="1"/>
          <p:nvPr/>
        </p:nvSpPr>
        <p:spPr>
          <a:xfrm>
            <a:off x="9149597" y="3775591"/>
            <a:ext cx="1344268" cy="343620"/>
          </a:xfrm>
          <a:prstGeom prst="rect">
            <a:avLst/>
          </a:prstGeom>
          <a:noFill/>
        </p:spPr>
        <p:txBody>
          <a:bodyPr wrap="square" rtlCol="0">
            <a:spAutoFit/>
          </a:bodyPr>
          <a:lstStyle/>
          <a:p>
            <a:pPr algn="ctr" defTabSz="829544"/>
            <a:r>
              <a:rPr lang="tr-TR" sz="1452" b="1" dirty="0">
                <a:solidFill>
                  <a:prstClr val="black"/>
                </a:solidFill>
                <a:latin typeface="Calibri" panose="020F0502020204030204"/>
              </a:rPr>
              <a:t>  </a:t>
            </a:r>
            <a:r>
              <a:rPr lang="tr-TR" sz="1633" b="1" dirty="0">
                <a:solidFill>
                  <a:prstClr val="white"/>
                </a:solidFill>
                <a:latin typeface="Arial" panose="020B0604020202020204" pitchFamily="34" charset="0"/>
                <a:cs typeface="Arial" panose="020B0604020202020204" pitchFamily="34" charset="0"/>
              </a:rPr>
              <a:t>07.02.2014</a:t>
            </a:r>
          </a:p>
        </p:txBody>
      </p:sp>
      <p:sp>
        <p:nvSpPr>
          <p:cNvPr id="15" name="Metin kutusu 14"/>
          <p:cNvSpPr txBox="1"/>
          <p:nvPr/>
        </p:nvSpPr>
        <p:spPr>
          <a:xfrm>
            <a:off x="7071294" y="2295526"/>
            <a:ext cx="1418748" cy="1264962"/>
          </a:xfrm>
          <a:prstGeom prst="rect">
            <a:avLst/>
          </a:prstGeom>
          <a:noFill/>
        </p:spPr>
        <p:txBody>
          <a:bodyPr wrap="square" rtlCol="0">
            <a:spAutoFit/>
          </a:bodyPr>
          <a:lstStyle/>
          <a:p>
            <a:pPr algn="r" defTabSz="829544"/>
            <a:r>
              <a:rPr lang="tr-TR" sz="1270" b="1" dirty="0">
                <a:solidFill>
                  <a:prstClr val="black"/>
                </a:solidFill>
                <a:latin typeface="Arial" panose="020B0604020202020204" pitchFamily="34" charset="0"/>
                <a:cs typeface="Arial" panose="020B0604020202020204" pitchFamily="34" charset="0"/>
              </a:rPr>
              <a:t>Maliye Bakanlığı Kamu İç Kontrol Standartlarına Uyum Genelgesi</a:t>
            </a:r>
          </a:p>
        </p:txBody>
      </p:sp>
      <p:sp>
        <p:nvSpPr>
          <p:cNvPr id="16" name="Metin kutusu 15"/>
          <p:cNvSpPr txBox="1"/>
          <p:nvPr/>
        </p:nvSpPr>
        <p:spPr>
          <a:xfrm>
            <a:off x="7627960" y="3761631"/>
            <a:ext cx="1364713" cy="343620"/>
          </a:xfrm>
          <a:prstGeom prst="rect">
            <a:avLst/>
          </a:prstGeom>
          <a:noFill/>
        </p:spPr>
        <p:txBody>
          <a:bodyPr wrap="square" rtlCol="0">
            <a:spAutoFit/>
          </a:bodyPr>
          <a:lstStyle/>
          <a:p>
            <a:pPr algn="ctr" defTabSz="829544"/>
            <a:r>
              <a:rPr lang="tr-TR" sz="1452" b="1" dirty="0">
                <a:solidFill>
                  <a:prstClr val="white"/>
                </a:solidFill>
                <a:latin typeface="Calibri" panose="020F0502020204030204"/>
              </a:rPr>
              <a:t>  </a:t>
            </a:r>
            <a:r>
              <a:rPr lang="tr-TR" sz="1633" b="1" dirty="0">
                <a:solidFill>
                  <a:prstClr val="white"/>
                </a:solidFill>
                <a:latin typeface="Arial" panose="020B0604020202020204" pitchFamily="34" charset="0"/>
                <a:cs typeface="Arial" panose="020B0604020202020204" pitchFamily="34" charset="0"/>
              </a:rPr>
              <a:t>02.12.2013  </a:t>
            </a:r>
          </a:p>
        </p:txBody>
      </p:sp>
    </p:spTree>
    <p:extLst>
      <p:ext uri="{BB962C8B-B14F-4D97-AF65-F5344CB8AC3E}">
        <p14:creationId xmlns:p14="http://schemas.microsoft.com/office/powerpoint/2010/main" val="1811200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a:xfrm>
            <a:off x="5842395" y="2762666"/>
            <a:ext cx="5302687" cy="1751767"/>
          </a:xfrm>
        </p:spPr>
        <p:txBody>
          <a:bodyPr>
            <a:normAutofit/>
          </a:bodyPr>
          <a:lstStyle>
            <a:lvl1pPr marL="228602" indent="-228602" algn="l" defTabSz="914406" rtl="0" eaLnBrk="1" latinLnBrk="0" hangingPunct="1">
              <a:lnSpc>
                <a:spcPct val="90000"/>
              </a:lnSpc>
              <a:spcBef>
                <a:spcPts val="10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270" kern="1200">
                <a:solidFill>
                  <a:schemeClr val="tx1"/>
                </a:solidFill>
                <a:latin typeface="Myriad Pro" panose="020B0503030403020204" pitchFamily="34" charset="0"/>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spcBef>
                <a:spcPts val="0"/>
              </a:spcBef>
              <a:buFont typeface="Arial" panose="020B0604020202020204" pitchFamily="34" charset="0"/>
              <a:buNone/>
              <a:defRPr/>
            </a:pPr>
            <a:r>
              <a:rPr lang="tr-TR" sz="1500" dirty="0" smtClean="0">
                <a:solidFill>
                  <a:srgbClr val="F81D06"/>
                </a:solidFill>
                <a:latin typeface="Times New Roman" panose="02020603050405020304" pitchFamily="18" charset="0"/>
                <a:cs typeface="Times New Roman" panose="02020603050405020304" pitchFamily="18" charset="0"/>
              </a:rPr>
              <a:t>	</a:t>
            </a:r>
            <a:r>
              <a:rPr lang="tr-TR" sz="1500" dirty="0" smtClean="0">
                <a:latin typeface="Times New Roman" panose="02020603050405020304" pitchFamily="18" charset="0"/>
                <a:cs typeface="Times New Roman" panose="02020603050405020304" pitchFamily="18" charset="0"/>
              </a:rPr>
              <a:t>5018 sayılı Kamu Mali Yönetimi ve Kontrol Kanunun 55, 56, ve 57 </a:t>
            </a:r>
            <a:r>
              <a:rPr lang="tr-TR" sz="1500" dirty="0" err="1" smtClean="0">
                <a:latin typeface="Times New Roman" panose="02020603050405020304" pitchFamily="18" charset="0"/>
                <a:cs typeface="Times New Roman" panose="02020603050405020304" pitchFamily="18" charset="0"/>
              </a:rPr>
              <a:t>nci</a:t>
            </a:r>
            <a:r>
              <a:rPr lang="tr-TR" sz="1500" dirty="0" smtClean="0">
                <a:latin typeface="Times New Roman" panose="02020603050405020304" pitchFamily="18" charset="0"/>
                <a:cs typeface="Times New Roman" panose="02020603050405020304" pitchFamily="18" charset="0"/>
              </a:rPr>
              <a:t> Maddelerinde İç Kontrol Sisteminin tanımı, amacı, yapısı ve işleyişi hüküm altına alınmıştır. </a:t>
            </a:r>
            <a:endParaRPr lang="tr-TR" sz="1500" dirty="0">
              <a:latin typeface="Times New Roman" panose="02020603050405020304" pitchFamily="18" charset="0"/>
              <a:cs typeface="Times New Roman" panose="02020603050405020304" pitchFamily="18" charset="0"/>
            </a:endParaRPr>
          </a:p>
        </p:txBody>
      </p:sp>
      <p:sp>
        <p:nvSpPr>
          <p:cNvPr id="18" name="Unvan 1">
            <a:extLst>
              <a:ext uri="{FF2B5EF4-FFF2-40B4-BE49-F238E27FC236}">
                <a16:creationId xmlns="" xmlns:a16="http://schemas.microsoft.com/office/drawing/2014/main" id="{2E9C263B-2FB5-495C-BA65-4B58AC7C74C3}"/>
              </a:ext>
            </a:extLst>
          </p:cNvPr>
          <p:cNvSpPr txBox="1">
            <a:spLocks/>
          </p:cNvSpPr>
          <p:nvPr/>
        </p:nvSpPr>
        <p:spPr>
          <a:xfrm>
            <a:off x="1646067" y="1117293"/>
            <a:ext cx="3982207" cy="445498"/>
          </a:xfrm>
        </p:spPr>
        <p:txBody>
          <a:bodyPr/>
          <a:lstStyle>
            <a:lvl1pPr defTabSz="1007943">
              <a:lnSpc>
                <a:spcPct val="90000"/>
              </a:lnSpc>
              <a:spcBef>
                <a:spcPct val="0"/>
              </a:spcBef>
              <a:buNone/>
              <a:defRPr sz="2400" b="1">
                <a:solidFill>
                  <a:srgbClr val="C00000"/>
                </a:solidFill>
                <a:latin typeface="Arial" panose="020B0604020202020204" pitchFamily="34" charset="0"/>
                <a:ea typeface="+mj-ea"/>
                <a:cs typeface="Arial" panose="020B0604020202020204" pitchFamily="34" charset="0"/>
              </a:defRPr>
            </a:lvl1pPr>
          </a:lstStyle>
          <a:p>
            <a:r>
              <a:rPr lang="tr-TR" sz="1800" dirty="0">
                <a:solidFill>
                  <a:schemeClr val="tx1"/>
                </a:solidFill>
                <a:latin typeface="Times New Roman" panose="02020603050405020304" pitchFamily="18" charset="0"/>
                <a:cs typeface="Times New Roman" panose="02020603050405020304" pitchFamily="18" charset="0"/>
              </a:rPr>
              <a:t>İç Kontrol Sistemi Mevzuatı</a:t>
            </a:r>
          </a:p>
        </p:txBody>
      </p:sp>
      <p:pic>
        <p:nvPicPr>
          <p:cNvPr id="19" name="Resim 18">
            <a:extLst>
              <a:ext uri="{FF2B5EF4-FFF2-40B4-BE49-F238E27FC236}">
                <a16:creationId xmlns="" xmlns:a16="http://schemas.microsoft.com/office/drawing/2014/main" id="{18EE018E-D861-446E-9C5A-ACBBA0F752B2}"/>
              </a:ext>
            </a:extLst>
          </p:cNvPr>
          <p:cNvPicPr>
            <a:picLocks noChangeAspect="1"/>
          </p:cNvPicPr>
          <p:nvPr/>
        </p:nvPicPr>
        <p:blipFill rotWithShape="1">
          <a:blip r:embed="rId2">
            <a:extLst>
              <a:ext uri="{28A0092B-C50C-407E-A947-70E740481C1C}">
                <a14:useLocalDpi xmlns:a14="http://schemas.microsoft.com/office/drawing/2010/main" val="0"/>
              </a:ext>
            </a:extLst>
          </a:blip>
          <a:srcRect l="8940" r="8921"/>
          <a:stretch/>
        </p:blipFill>
        <p:spPr>
          <a:xfrm>
            <a:off x="1971392" y="2232720"/>
            <a:ext cx="3464497" cy="2811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85731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586063" y="967433"/>
            <a:ext cx="5005565" cy="445498"/>
          </a:xfrm>
          <a:prstGeom prst="rect">
            <a:avLst/>
          </a:prstGeom>
        </p:spPr>
        <p:txBody>
          <a:bodyPr/>
          <a:lstStyle/>
          <a:p>
            <a:r>
              <a:rPr lang="tr-TR" sz="1800" dirty="0">
                <a:latin typeface="Times New Roman" panose="02020603050405020304" pitchFamily="18" charset="0"/>
                <a:cs typeface="Times New Roman" panose="02020603050405020304" pitchFamily="18" charset="0"/>
              </a:rPr>
              <a:t>İç Kontrolün Tanımı</a:t>
            </a:r>
          </a:p>
        </p:txBody>
      </p:sp>
      <p:sp>
        <p:nvSpPr>
          <p:cNvPr id="3" name="Dikdörtgen 2"/>
          <p:cNvSpPr/>
          <p:nvPr/>
        </p:nvSpPr>
        <p:spPr>
          <a:xfrm>
            <a:off x="5319598" y="2032733"/>
            <a:ext cx="6620868" cy="2585323"/>
          </a:xfrm>
          <a:prstGeom prst="rect">
            <a:avLst/>
          </a:prstGeom>
        </p:spPr>
        <p:txBody>
          <a:bodyPr wrap="square">
            <a:spAutoFit/>
          </a:bodyPr>
          <a:lstStyle/>
          <a:p>
            <a:pPr marL="8039" algn="just">
              <a:lnSpc>
                <a:spcPct val="150000"/>
              </a:lnSpc>
              <a:tabLst>
                <a:tab pos="4082672" algn="l"/>
              </a:tabLst>
            </a:pPr>
            <a:r>
              <a:rPr lang="tr-TR" b="1" dirty="0">
                <a:latin typeface="Times New Roman" panose="02020603050405020304" pitchFamily="18" charset="0"/>
                <a:cs typeface="Times New Roman" panose="02020603050405020304" pitchFamily="18" charset="0"/>
              </a:rPr>
              <a:t>5018 Sayılı Kamu Malî Yönetimi ve Kontrol Kanunu Madde </a:t>
            </a:r>
            <a:r>
              <a:rPr lang="tr-TR" b="1" dirty="0" smtClean="0">
                <a:latin typeface="Times New Roman" panose="02020603050405020304" pitchFamily="18" charset="0"/>
                <a:cs typeface="Times New Roman" panose="02020603050405020304" pitchFamily="18" charset="0"/>
              </a:rPr>
              <a:t>55; </a:t>
            </a:r>
            <a:endParaRPr lang="tr-TR" b="1" dirty="0">
              <a:latin typeface="Times New Roman" panose="02020603050405020304" pitchFamily="18" charset="0"/>
              <a:cs typeface="Times New Roman" panose="02020603050405020304" pitchFamily="18" charset="0"/>
            </a:endParaRPr>
          </a:p>
          <a:p>
            <a:pPr marL="8039" algn="just">
              <a:lnSpc>
                <a:spcPct val="150000"/>
              </a:lnSpc>
              <a:tabLst>
                <a:tab pos="4082672" algn="l"/>
              </a:tabLst>
            </a:pPr>
            <a:r>
              <a:rPr lang="tr-TR" sz="1500" dirty="0">
                <a:latin typeface="Times New Roman" panose="02020603050405020304" pitchFamily="18" charset="0"/>
                <a:cs typeface="Times New Roman" panose="02020603050405020304" pitchFamily="18" charset="0"/>
              </a:rPr>
              <a:t>İç kontrol; 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r>
              <a:rPr lang="tr-TR" sz="1500" dirty="0" smtClean="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p:txBody>
      </p:sp>
      <p:pic>
        <p:nvPicPr>
          <p:cNvPr id="6"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t="8055" b="21729"/>
          <a:stretch/>
        </p:blipFill>
        <p:spPr bwMode="auto">
          <a:xfrm>
            <a:off x="586211" y="1936600"/>
            <a:ext cx="4388071" cy="298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25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399632" y="958556"/>
            <a:ext cx="5005565" cy="445498"/>
          </a:xfrm>
          <a:prstGeom prst="rect">
            <a:avLst/>
          </a:prstGeom>
        </p:spPr>
        <p:txBody>
          <a:bodyPr/>
          <a:lstStyle/>
          <a:p>
            <a:r>
              <a:rPr lang="tr-TR" sz="1800" dirty="0">
                <a:latin typeface="Times New Roman" panose="02020603050405020304" pitchFamily="18" charset="0"/>
                <a:cs typeface="Times New Roman" panose="02020603050405020304" pitchFamily="18" charset="0"/>
              </a:rPr>
              <a:t>İç Kontrolün Amacı</a:t>
            </a:r>
          </a:p>
        </p:txBody>
      </p:sp>
      <p:sp>
        <p:nvSpPr>
          <p:cNvPr id="3" name="Dikdörtgen 2"/>
          <p:cNvSpPr/>
          <p:nvPr/>
        </p:nvSpPr>
        <p:spPr>
          <a:xfrm>
            <a:off x="4648846" y="1695635"/>
            <a:ext cx="7134225" cy="3624069"/>
          </a:xfrm>
          <a:prstGeom prst="rect">
            <a:avLst/>
          </a:prstGeom>
        </p:spPr>
        <p:txBody>
          <a:bodyPr wrap="square">
            <a:spAutoFit/>
          </a:bodyPr>
          <a:lstStyle/>
          <a:p>
            <a:pPr marL="8039" algn="just">
              <a:lnSpc>
                <a:spcPct val="150000"/>
              </a:lnSpc>
              <a:tabLst>
                <a:tab pos="4082672" algn="l"/>
              </a:tabLst>
            </a:pPr>
            <a:r>
              <a:rPr lang="tr-TR" b="1" dirty="0">
                <a:latin typeface="Times New Roman" panose="02020603050405020304" pitchFamily="18" charset="0"/>
                <a:cs typeface="Times New Roman" panose="02020603050405020304" pitchFamily="18" charset="0"/>
              </a:rPr>
              <a:t>5018 Sayılı Kamu Malî Yönetimi ve Kontrol Kanunu Madde </a:t>
            </a:r>
            <a:r>
              <a:rPr lang="tr-TR" b="1" dirty="0" smtClean="0">
                <a:latin typeface="Times New Roman" panose="02020603050405020304" pitchFamily="18" charset="0"/>
                <a:cs typeface="Times New Roman" panose="02020603050405020304" pitchFamily="18" charset="0"/>
              </a:rPr>
              <a:t>56;</a:t>
            </a:r>
            <a:endParaRPr lang="tr-TR" b="1" dirty="0">
              <a:latin typeface="Times New Roman" panose="02020603050405020304" pitchFamily="18" charset="0"/>
              <a:cs typeface="Times New Roman" panose="02020603050405020304" pitchFamily="18" charset="0"/>
            </a:endParaRPr>
          </a:p>
          <a:p>
            <a:pPr marL="8039" algn="just">
              <a:lnSpc>
                <a:spcPct val="150000"/>
              </a:lnSpc>
              <a:tabLst>
                <a:tab pos="4082672" algn="l"/>
              </a:tabLst>
            </a:pPr>
            <a:r>
              <a:rPr lang="tr-TR" sz="1500" dirty="0">
                <a:latin typeface="Times New Roman" panose="02020603050405020304" pitchFamily="18" charset="0"/>
                <a:cs typeface="Times New Roman" panose="02020603050405020304" pitchFamily="18" charset="0"/>
              </a:rPr>
              <a:t>İç kontrolün amacı;</a:t>
            </a:r>
          </a:p>
          <a:p>
            <a:pPr marL="8039" algn="just">
              <a:lnSpc>
                <a:spcPct val="150000"/>
              </a:lnSpc>
              <a:tabLst>
                <a:tab pos="4082672" algn="l"/>
              </a:tabLst>
            </a:pPr>
            <a:r>
              <a:rPr lang="tr-TR" sz="1500" dirty="0">
                <a:latin typeface="Times New Roman" panose="02020603050405020304" pitchFamily="18" charset="0"/>
                <a:cs typeface="Times New Roman" panose="02020603050405020304" pitchFamily="18" charset="0"/>
              </a:rPr>
              <a:t>a) Kamu gelir, gider, varlık ve yükümlülüklerinin etkili, ekonomik ve verimli bir şekilde yönetilmesini,</a:t>
            </a:r>
          </a:p>
          <a:p>
            <a:pPr marL="8039" algn="just">
              <a:lnSpc>
                <a:spcPct val="150000"/>
              </a:lnSpc>
              <a:tabLst>
                <a:tab pos="4082672" algn="l"/>
              </a:tabLst>
            </a:pPr>
            <a:r>
              <a:rPr lang="tr-TR" sz="1500" dirty="0">
                <a:latin typeface="Times New Roman" panose="02020603050405020304" pitchFamily="18" charset="0"/>
                <a:cs typeface="Times New Roman" panose="02020603050405020304" pitchFamily="18" charset="0"/>
              </a:rPr>
              <a:t>b) Kamu idarelerinin kanunlara ve diğer düzenlemelere uygun olarak faaliyet göstermesini,</a:t>
            </a:r>
          </a:p>
          <a:p>
            <a:pPr marL="8039" algn="just">
              <a:lnSpc>
                <a:spcPct val="150000"/>
              </a:lnSpc>
              <a:tabLst>
                <a:tab pos="4082672" algn="l"/>
              </a:tabLst>
            </a:pPr>
            <a:r>
              <a:rPr lang="tr-TR" sz="1500" dirty="0">
                <a:latin typeface="Times New Roman" panose="02020603050405020304" pitchFamily="18" charset="0"/>
                <a:cs typeface="Times New Roman" panose="02020603050405020304" pitchFamily="18" charset="0"/>
              </a:rPr>
              <a:t>c) Her türlü malî karar ve işlemlerde usulsüzlük ve yolsuzluğun önlenmesini,</a:t>
            </a:r>
          </a:p>
          <a:p>
            <a:pPr marL="8039" algn="just">
              <a:lnSpc>
                <a:spcPct val="150000"/>
              </a:lnSpc>
              <a:tabLst>
                <a:tab pos="4082672" algn="l"/>
              </a:tabLst>
            </a:pPr>
            <a:r>
              <a:rPr lang="tr-TR" sz="1500" dirty="0">
                <a:latin typeface="Times New Roman" panose="02020603050405020304" pitchFamily="18" charset="0"/>
                <a:cs typeface="Times New Roman" panose="02020603050405020304" pitchFamily="18" charset="0"/>
              </a:rPr>
              <a:t>d) Karar oluşturmak ve izlemek için düzenli, zamanında ve güvenilir rapor ve bilgi edinilmesini,</a:t>
            </a:r>
          </a:p>
          <a:p>
            <a:pPr marL="8039" algn="just">
              <a:lnSpc>
                <a:spcPct val="150000"/>
              </a:lnSpc>
              <a:tabLst>
                <a:tab pos="4082672" algn="l"/>
              </a:tabLst>
            </a:pPr>
            <a:r>
              <a:rPr lang="tr-TR" sz="1500" dirty="0">
                <a:latin typeface="Times New Roman" panose="02020603050405020304" pitchFamily="18" charset="0"/>
                <a:cs typeface="Times New Roman" panose="02020603050405020304" pitchFamily="18" charset="0"/>
              </a:rPr>
              <a:t>e) Varlıkların kötüye kullanılması ve israfını önlemek ve kayıplara karşı korunmasını, sağlamaktır. </a:t>
            </a:r>
          </a:p>
        </p:txBody>
      </p:sp>
      <p:pic>
        <p:nvPicPr>
          <p:cNvPr id="4" name="Resim 3">
            <a:extLst>
              <a:ext uri="{FF2B5EF4-FFF2-40B4-BE49-F238E27FC236}">
                <a16:creationId xmlns="" xmlns:a16="http://schemas.microsoft.com/office/drawing/2014/main" id="{387EE7A0-2F41-4F64-AE21-3D7A763F2392}"/>
              </a:ext>
            </a:extLst>
          </p:cNvPr>
          <p:cNvPicPr>
            <a:picLocks noChangeAspect="1"/>
          </p:cNvPicPr>
          <p:nvPr/>
        </p:nvPicPr>
        <p:blipFill>
          <a:blip r:embed="rId2"/>
          <a:stretch>
            <a:fillRect/>
          </a:stretch>
        </p:blipFill>
        <p:spPr>
          <a:xfrm>
            <a:off x="537692" y="1695635"/>
            <a:ext cx="3813431" cy="3633023"/>
          </a:xfrm>
          <a:prstGeom prst="rect">
            <a:avLst/>
          </a:prstGeom>
        </p:spPr>
      </p:pic>
    </p:spTree>
    <p:extLst>
      <p:ext uri="{BB962C8B-B14F-4D97-AF65-F5344CB8AC3E}">
        <p14:creationId xmlns:p14="http://schemas.microsoft.com/office/powerpoint/2010/main" val="352104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605603" y="895666"/>
            <a:ext cx="4383463" cy="445498"/>
          </a:xfrm>
          <a:prstGeom prst="rect">
            <a:avLst/>
          </a:prstGeom>
        </p:spPr>
        <p:txBody>
          <a:bodyPr/>
          <a:lstStyle/>
          <a:p>
            <a:r>
              <a:rPr lang="tr-TR" sz="1800" dirty="0">
                <a:latin typeface="Times New Roman" panose="02020603050405020304" pitchFamily="18" charset="0"/>
                <a:cs typeface="Times New Roman" panose="02020603050405020304" pitchFamily="18" charset="0"/>
              </a:rPr>
              <a:t>İç Kontrolün Yapısı ve İşleyişi</a:t>
            </a:r>
          </a:p>
        </p:txBody>
      </p:sp>
      <p:sp>
        <p:nvSpPr>
          <p:cNvPr id="3" name="Dikdörtgen 2"/>
          <p:cNvSpPr/>
          <p:nvPr/>
        </p:nvSpPr>
        <p:spPr>
          <a:xfrm>
            <a:off x="4922483" y="1215963"/>
            <a:ext cx="6838950" cy="4732065"/>
          </a:xfrm>
          <a:prstGeom prst="rect">
            <a:avLst/>
          </a:prstGeom>
        </p:spPr>
        <p:txBody>
          <a:bodyPr wrap="square">
            <a:spAutoFit/>
          </a:bodyPr>
          <a:lstStyle/>
          <a:p>
            <a:pPr marL="8039" algn="just">
              <a:lnSpc>
                <a:spcPct val="150000"/>
              </a:lnSpc>
              <a:tabLst>
                <a:tab pos="4082672" algn="l"/>
              </a:tabLst>
            </a:pPr>
            <a:r>
              <a:rPr lang="tr-TR" b="1" dirty="0">
                <a:latin typeface="Times New Roman" panose="02020603050405020304" pitchFamily="18" charset="0"/>
                <a:cs typeface="Times New Roman" panose="02020603050405020304" pitchFamily="18" charset="0"/>
              </a:rPr>
              <a:t>5018 Sayılı Kamu Malî Yönetimi ve Kontrol Kanunu Madde </a:t>
            </a:r>
            <a:r>
              <a:rPr lang="tr-TR" b="1" dirty="0" smtClean="0">
                <a:latin typeface="Times New Roman" panose="02020603050405020304" pitchFamily="18" charset="0"/>
                <a:cs typeface="Times New Roman" panose="02020603050405020304" pitchFamily="18" charset="0"/>
              </a:rPr>
              <a:t>57</a:t>
            </a:r>
          </a:p>
          <a:p>
            <a:pPr marL="8039" algn="just">
              <a:lnSpc>
                <a:spcPct val="150000"/>
              </a:lnSpc>
              <a:tabLst>
                <a:tab pos="4082672" algn="l"/>
              </a:tabLst>
            </a:pPr>
            <a:r>
              <a:rPr lang="tr-TR" b="1" dirty="0" smtClean="0">
                <a:latin typeface="Times New Roman" panose="02020603050405020304" pitchFamily="18" charset="0"/>
                <a:cs typeface="Times New Roman" panose="02020603050405020304" pitchFamily="18" charset="0"/>
              </a:rPr>
              <a:t>Kamu idarelerinin </a:t>
            </a:r>
            <a:r>
              <a:rPr lang="tr-TR" b="1" dirty="0">
                <a:latin typeface="Times New Roman" panose="02020603050405020304" pitchFamily="18" charset="0"/>
                <a:cs typeface="Times New Roman" panose="02020603050405020304" pitchFamily="18" charset="0"/>
              </a:rPr>
              <a:t>malî yönetim ve kontrol </a:t>
            </a:r>
            <a:r>
              <a:rPr lang="tr-TR" b="1" dirty="0" smtClean="0">
                <a:latin typeface="Times New Roman" panose="02020603050405020304" pitchFamily="18" charset="0"/>
                <a:cs typeface="Times New Roman" panose="02020603050405020304" pitchFamily="18" charset="0"/>
              </a:rPr>
              <a:t>sistemleri;</a:t>
            </a:r>
          </a:p>
          <a:p>
            <a:pPr marL="8039" algn="just">
              <a:lnSpc>
                <a:spcPct val="150000"/>
              </a:lnSpc>
              <a:tabLst>
                <a:tab pos="4082672" algn="l"/>
              </a:tabLst>
            </a:pPr>
            <a:r>
              <a:rPr lang="tr-TR" sz="1500" dirty="0" smtClean="0">
                <a:latin typeface="Times New Roman" panose="02020603050405020304" pitchFamily="18" charset="0"/>
                <a:cs typeface="Times New Roman" panose="02020603050405020304" pitchFamily="18" charset="0"/>
              </a:rPr>
              <a:t>Harcama </a:t>
            </a:r>
            <a:r>
              <a:rPr lang="tr-TR" sz="1500" dirty="0">
                <a:latin typeface="Times New Roman" panose="02020603050405020304" pitchFamily="18" charset="0"/>
                <a:cs typeface="Times New Roman" panose="02020603050405020304" pitchFamily="18" charset="0"/>
              </a:rPr>
              <a:t>birimleri, muhasebe ve malî </a:t>
            </a:r>
            <a:r>
              <a:rPr lang="tr-TR" sz="1500" dirty="0" smtClean="0">
                <a:latin typeface="Times New Roman" panose="02020603050405020304" pitchFamily="18" charset="0"/>
                <a:cs typeface="Times New Roman" panose="02020603050405020304" pitchFamily="18" charset="0"/>
              </a:rPr>
              <a:t>hizmetler, ön </a:t>
            </a:r>
            <a:r>
              <a:rPr lang="tr-TR" sz="1500" dirty="0">
                <a:latin typeface="Times New Roman" panose="02020603050405020304" pitchFamily="18" charset="0"/>
                <a:cs typeface="Times New Roman" panose="02020603050405020304" pitchFamily="18" charset="0"/>
              </a:rPr>
              <a:t>malî </a:t>
            </a:r>
            <a:r>
              <a:rPr lang="tr-TR" sz="1500" dirty="0" smtClean="0">
                <a:latin typeface="Times New Roman" panose="02020603050405020304" pitchFamily="18" charset="0"/>
                <a:cs typeface="Times New Roman" panose="02020603050405020304" pitchFamily="18" charset="0"/>
              </a:rPr>
              <a:t>kontrol iş ve işlemleri </a:t>
            </a:r>
            <a:r>
              <a:rPr lang="tr-TR" sz="1500" dirty="0">
                <a:latin typeface="Times New Roman" panose="02020603050405020304" pitchFamily="18" charset="0"/>
                <a:cs typeface="Times New Roman" panose="02020603050405020304" pitchFamily="18" charset="0"/>
              </a:rPr>
              <a:t>ve iç denetimden </a:t>
            </a:r>
            <a:r>
              <a:rPr lang="tr-TR" sz="1500" dirty="0" smtClean="0">
                <a:latin typeface="Times New Roman" panose="02020603050405020304" pitchFamily="18" charset="0"/>
                <a:cs typeface="Times New Roman" panose="02020603050405020304" pitchFamily="18" charset="0"/>
              </a:rPr>
              <a:t>oluşur.</a:t>
            </a:r>
          </a:p>
          <a:p>
            <a:pPr marL="8039" algn="just">
              <a:lnSpc>
                <a:spcPct val="150000"/>
              </a:lnSpc>
              <a:tabLst>
                <a:tab pos="4082672" algn="l"/>
              </a:tabLst>
            </a:pPr>
            <a:r>
              <a:rPr lang="tr-TR" sz="1500" dirty="0" smtClean="0">
                <a:latin typeface="Times New Roman" panose="02020603050405020304" pitchFamily="18" charset="0"/>
                <a:cs typeface="Times New Roman" panose="02020603050405020304" pitchFamily="18" charset="0"/>
              </a:rPr>
              <a:t>Yeterli </a:t>
            </a:r>
            <a:r>
              <a:rPr lang="tr-TR" sz="1500" dirty="0">
                <a:latin typeface="Times New Roman" panose="02020603050405020304" pitchFamily="18" charset="0"/>
                <a:cs typeface="Times New Roman" panose="02020603050405020304" pitchFamily="18" charset="0"/>
              </a:rPr>
              <a:t>ve etkili bir kontrol sisteminin oluşturulabilmesi </a:t>
            </a:r>
            <a:r>
              <a:rPr lang="tr-TR" sz="1500" dirty="0" smtClean="0">
                <a:latin typeface="Times New Roman" panose="02020603050405020304" pitchFamily="18" charset="0"/>
                <a:cs typeface="Times New Roman" panose="02020603050405020304" pitchFamily="18" charset="0"/>
              </a:rPr>
              <a:t>için;</a:t>
            </a:r>
          </a:p>
          <a:p>
            <a:pPr marL="293789" indent="-285750" algn="just">
              <a:lnSpc>
                <a:spcPct val="150000"/>
              </a:lnSpc>
              <a:buFont typeface="Arial" panose="020B0604020202020204" pitchFamily="34" charset="0"/>
              <a:buChar char="•"/>
              <a:tabLst>
                <a:tab pos="4082672" algn="l"/>
              </a:tabLst>
            </a:pPr>
            <a:r>
              <a:rPr lang="tr-TR" sz="1500" dirty="0">
                <a:latin typeface="Times New Roman" panose="02020603050405020304" pitchFamily="18" charset="0"/>
                <a:cs typeface="Times New Roman" panose="02020603050405020304" pitchFamily="18" charset="0"/>
              </a:rPr>
              <a:t>M</a:t>
            </a:r>
            <a:r>
              <a:rPr lang="tr-TR" sz="1500" dirty="0" smtClean="0">
                <a:latin typeface="Times New Roman" panose="02020603050405020304" pitchFamily="18" charset="0"/>
                <a:cs typeface="Times New Roman" panose="02020603050405020304" pitchFamily="18" charset="0"/>
              </a:rPr>
              <a:t>esleki </a:t>
            </a:r>
            <a:r>
              <a:rPr lang="tr-TR" sz="1500" dirty="0">
                <a:latin typeface="Times New Roman" panose="02020603050405020304" pitchFamily="18" charset="0"/>
                <a:cs typeface="Times New Roman" panose="02020603050405020304" pitchFamily="18" charset="0"/>
              </a:rPr>
              <a:t>değerlere ve dürüst yönetim anlayışına sahip </a:t>
            </a:r>
            <a:r>
              <a:rPr lang="tr-TR" sz="1500" dirty="0" smtClean="0">
                <a:latin typeface="Times New Roman" panose="02020603050405020304" pitchFamily="18" charset="0"/>
                <a:cs typeface="Times New Roman" panose="02020603050405020304" pitchFamily="18" charset="0"/>
              </a:rPr>
              <a:t>olunması,</a:t>
            </a:r>
          </a:p>
          <a:p>
            <a:pPr marL="293789" indent="-285750" algn="just">
              <a:lnSpc>
                <a:spcPct val="150000"/>
              </a:lnSpc>
              <a:buFont typeface="Arial" panose="020B0604020202020204" pitchFamily="34" charset="0"/>
              <a:buChar char="•"/>
              <a:tabLst>
                <a:tab pos="4082672" algn="l"/>
              </a:tabLst>
            </a:pPr>
            <a:r>
              <a:rPr lang="tr-TR" sz="1500" dirty="0" smtClean="0">
                <a:latin typeface="Times New Roman" panose="02020603050405020304" pitchFamily="18" charset="0"/>
                <a:cs typeface="Times New Roman" panose="02020603050405020304" pitchFamily="18" charset="0"/>
              </a:rPr>
              <a:t>Malî </a:t>
            </a:r>
            <a:r>
              <a:rPr lang="tr-TR" sz="1500" dirty="0">
                <a:latin typeface="Times New Roman" panose="02020603050405020304" pitchFamily="18" charset="0"/>
                <a:cs typeface="Times New Roman" panose="02020603050405020304" pitchFamily="18" charset="0"/>
              </a:rPr>
              <a:t>yetki ve sorumlulukların bilgili ve yeterli yöneticilerle personele </a:t>
            </a:r>
            <a:r>
              <a:rPr lang="tr-TR" sz="1500" dirty="0" smtClean="0">
                <a:latin typeface="Times New Roman" panose="02020603050405020304" pitchFamily="18" charset="0"/>
                <a:cs typeface="Times New Roman" panose="02020603050405020304" pitchFamily="18" charset="0"/>
              </a:rPr>
              <a:t>verilmesi,</a:t>
            </a:r>
          </a:p>
          <a:p>
            <a:pPr marL="293789" indent="-285750" algn="just">
              <a:lnSpc>
                <a:spcPct val="150000"/>
              </a:lnSpc>
              <a:buFont typeface="Arial" panose="020B0604020202020204" pitchFamily="34" charset="0"/>
              <a:buChar char="•"/>
              <a:tabLst>
                <a:tab pos="4082672" algn="l"/>
              </a:tabLst>
            </a:pPr>
            <a:r>
              <a:rPr lang="tr-TR" sz="1500" dirty="0">
                <a:latin typeface="Times New Roman" panose="02020603050405020304" pitchFamily="18" charset="0"/>
                <a:cs typeface="Times New Roman" panose="02020603050405020304" pitchFamily="18" charset="0"/>
              </a:rPr>
              <a:t>B</a:t>
            </a:r>
            <a:r>
              <a:rPr lang="tr-TR" sz="1500" dirty="0" smtClean="0">
                <a:latin typeface="Times New Roman" panose="02020603050405020304" pitchFamily="18" charset="0"/>
                <a:cs typeface="Times New Roman" panose="02020603050405020304" pitchFamily="18" charset="0"/>
              </a:rPr>
              <a:t>elirlenmiş </a:t>
            </a:r>
            <a:r>
              <a:rPr lang="tr-TR" sz="1500" dirty="0">
                <a:latin typeface="Times New Roman" panose="02020603050405020304" pitchFamily="18" charset="0"/>
                <a:cs typeface="Times New Roman" panose="02020603050405020304" pitchFamily="18" charset="0"/>
              </a:rPr>
              <a:t>standartlara uyulmasının </a:t>
            </a:r>
            <a:r>
              <a:rPr lang="tr-TR" sz="1500" dirty="0" smtClean="0">
                <a:latin typeface="Times New Roman" panose="02020603050405020304" pitchFamily="18" charset="0"/>
                <a:cs typeface="Times New Roman" panose="02020603050405020304" pitchFamily="18" charset="0"/>
              </a:rPr>
              <a:t>sağlanması,</a:t>
            </a:r>
          </a:p>
          <a:p>
            <a:pPr marL="293789" indent="-285750" algn="just">
              <a:lnSpc>
                <a:spcPct val="150000"/>
              </a:lnSpc>
              <a:buFont typeface="Arial" panose="020B0604020202020204" pitchFamily="34" charset="0"/>
              <a:buChar char="•"/>
              <a:tabLst>
                <a:tab pos="4082672" algn="l"/>
              </a:tabLst>
            </a:pPr>
            <a:r>
              <a:rPr lang="tr-TR" sz="1500" dirty="0">
                <a:latin typeface="Times New Roman" panose="02020603050405020304" pitchFamily="18" charset="0"/>
                <a:cs typeface="Times New Roman" panose="02020603050405020304" pitchFamily="18" charset="0"/>
              </a:rPr>
              <a:t>M</a:t>
            </a:r>
            <a:r>
              <a:rPr lang="tr-TR" sz="1500" dirty="0" smtClean="0">
                <a:latin typeface="Times New Roman" panose="02020603050405020304" pitchFamily="18" charset="0"/>
                <a:cs typeface="Times New Roman" panose="02020603050405020304" pitchFamily="18" charset="0"/>
              </a:rPr>
              <a:t>evzuata </a:t>
            </a:r>
            <a:r>
              <a:rPr lang="tr-TR" sz="1500" dirty="0">
                <a:latin typeface="Times New Roman" panose="02020603050405020304" pitchFamily="18" charset="0"/>
                <a:cs typeface="Times New Roman" panose="02020603050405020304" pitchFamily="18" charset="0"/>
              </a:rPr>
              <a:t>aykırı faaliyetlerin </a:t>
            </a:r>
            <a:r>
              <a:rPr lang="tr-TR" sz="1500" dirty="0" smtClean="0">
                <a:latin typeface="Times New Roman" panose="02020603050405020304" pitchFamily="18" charset="0"/>
                <a:cs typeface="Times New Roman" panose="02020603050405020304" pitchFamily="18" charset="0"/>
              </a:rPr>
              <a:t>önlenmesi,</a:t>
            </a:r>
          </a:p>
          <a:p>
            <a:pPr marL="293789" indent="-285750" algn="just">
              <a:lnSpc>
                <a:spcPct val="150000"/>
              </a:lnSpc>
              <a:buFont typeface="Arial" panose="020B0604020202020204" pitchFamily="34" charset="0"/>
              <a:buChar char="•"/>
              <a:tabLst>
                <a:tab pos="4082672" algn="l"/>
              </a:tabLst>
            </a:pPr>
            <a:r>
              <a:rPr lang="tr-TR" sz="1500" dirty="0" smtClean="0">
                <a:latin typeface="Times New Roman" panose="02020603050405020304" pitchFamily="18" charset="0"/>
                <a:cs typeface="Times New Roman" panose="02020603050405020304" pitchFamily="18" charset="0"/>
              </a:rPr>
              <a:t>Kapsamlı </a:t>
            </a:r>
            <a:r>
              <a:rPr lang="tr-TR" sz="1500" dirty="0">
                <a:latin typeface="Times New Roman" panose="02020603050405020304" pitchFamily="18" charset="0"/>
                <a:cs typeface="Times New Roman" panose="02020603050405020304" pitchFamily="18" charset="0"/>
              </a:rPr>
              <a:t>bir yönetim anlayışı ile uygun bir çalışma ortamının ve saydamlığın sağlanması </a:t>
            </a:r>
            <a:r>
              <a:rPr lang="tr-TR" sz="1500" dirty="0" smtClean="0">
                <a:latin typeface="Times New Roman" panose="02020603050405020304" pitchFamily="18" charset="0"/>
                <a:cs typeface="Times New Roman" panose="02020603050405020304" pitchFamily="18" charset="0"/>
              </a:rPr>
              <a:t>bakımından</a:t>
            </a:r>
          </a:p>
          <a:p>
            <a:pPr marL="8039" algn="just">
              <a:lnSpc>
                <a:spcPct val="150000"/>
              </a:lnSpc>
              <a:tabLst>
                <a:tab pos="4082672" algn="l"/>
              </a:tabLst>
            </a:pPr>
            <a:r>
              <a:rPr lang="tr-TR" sz="1500" dirty="0" smtClean="0">
                <a:latin typeface="Times New Roman" panose="02020603050405020304" pitchFamily="18" charset="0"/>
                <a:cs typeface="Times New Roman" panose="02020603050405020304" pitchFamily="18" charset="0"/>
              </a:rPr>
              <a:t>ilgili </a:t>
            </a:r>
            <a:r>
              <a:rPr lang="tr-TR" sz="1500" dirty="0">
                <a:latin typeface="Times New Roman" panose="02020603050405020304" pitchFamily="18" charset="0"/>
                <a:cs typeface="Times New Roman" panose="02020603050405020304" pitchFamily="18" charset="0"/>
              </a:rPr>
              <a:t>idarelerin üst yöneticileri ile diğer yöneticileri tarafından görev, yetki ve sorumluluklar göz önünde bulundurulmak suretiyle gerekli önlemler alınır.</a:t>
            </a:r>
          </a:p>
        </p:txBody>
      </p:sp>
      <p:pic>
        <p:nvPicPr>
          <p:cNvPr id="4" name="Resim 3">
            <a:extLst>
              <a:ext uri="{FF2B5EF4-FFF2-40B4-BE49-F238E27FC236}">
                <a16:creationId xmlns="" xmlns:a16="http://schemas.microsoft.com/office/drawing/2014/main" id="{61C35B57-9999-4F0A-A2B2-B5989EAE1A2B}"/>
              </a:ext>
            </a:extLst>
          </p:cNvPr>
          <p:cNvPicPr>
            <a:picLocks noChangeAspect="1"/>
          </p:cNvPicPr>
          <p:nvPr/>
        </p:nvPicPr>
        <p:blipFill>
          <a:blip r:embed="rId2"/>
          <a:stretch>
            <a:fillRect/>
          </a:stretch>
        </p:blipFill>
        <p:spPr>
          <a:xfrm>
            <a:off x="887767" y="1360094"/>
            <a:ext cx="3637565" cy="4263819"/>
          </a:xfrm>
          <a:prstGeom prst="rect">
            <a:avLst/>
          </a:prstGeom>
        </p:spPr>
      </p:pic>
    </p:spTree>
    <p:extLst>
      <p:ext uri="{BB962C8B-B14F-4D97-AF65-F5344CB8AC3E}">
        <p14:creationId xmlns:p14="http://schemas.microsoft.com/office/powerpoint/2010/main" val="3541680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1890</Words>
  <Application>Microsoft Office PowerPoint</Application>
  <PresentationFormat>Geniş ekran</PresentationFormat>
  <Paragraphs>321</Paragraphs>
  <Slides>33</Slides>
  <Notes>3</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33</vt:i4>
      </vt:variant>
    </vt:vector>
  </HeadingPairs>
  <TitlesOfParts>
    <vt:vector size="41" baseType="lpstr">
      <vt:lpstr>Arial</vt:lpstr>
      <vt:lpstr>Calibri</vt:lpstr>
      <vt:lpstr>Calibri Light</vt:lpstr>
      <vt:lpstr>Myriad Pro</vt:lpstr>
      <vt:lpstr>Times New Roman</vt:lpstr>
      <vt:lpstr>Wingdings</vt:lpstr>
      <vt:lpstr>Office Teması</vt:lpstr>
      <vt:lpstr>1_Office Teması</vt:lpstr>
      <vt:lpstr>PowerPoint Sunusu</vt:lpstr>
      <vt:lpstr>PowerPoint Sunusu</vt:lpstr>
      <vt:lpstr>İç Kontrol – Oto Kontrol</vt:lpstr>
      <vt:lpstr>Kontrol Anlayışında Değişim</vt:lpstr>
      <vt:lpstr>İç Kontrol Sistemi Mevzuatı</vt:lpstr>
      <vt:lpstr>PowerPoint Sunusu</vt:lpstr>
      <vt:lpstr>İç Kontrolün Tanımı</vt:lpstr>
      <vt:lpstr>İç Kontrolün Amacı</vt:lpstr>
      <vt:lpstr>İç Kontrolün Yapısı ve İşleyişi</vt:lpstr>
      <vt:lpstr>Ülkemizde İç Kontrolün Gelişimi </vt:lpstr>
      <vt:lpstr>İç Kontrol Kavramının Gelişimi</vt:lpstr>
      <vt:lpstr>İç Kontrol Modelleri</vt:lpstr>
      <vt:lpstr>COSO Nedir ?</vt:lpstr>
      <vt:lpstr>COSO MODELİ</vt:lpstr>
      <vt:lpstr>1) Kontrol Ortamı</vt:lpstr>
      <vt:lpstr>2) Risk Değerlendirme</vt:lpstr>
      <vt:lpstr>3) Kontrol Faaliyetleri</vt:lpstr>
      <vt:lpstr>4) Bilgi ve İletişim</vt:lpstr>
      <vt:lpstr>5) İzleme</vt:lpstr>
      <vt:lpstr>PowerPoint Sunusu</vt:lpstr>
      <vt:lpstr>PowerPoint Sunusu</vt:lpstr>
      <vt:lpstr>E.1.1.3 Birimlerin web sayfasında bulunan iç kontrol sekmesinde yönetici onayı ile iç kontrole yönelik gerçekleştirilen güncel çalışmalara yer verilmesi.</vt:lpstr>
      <vt:lpstr>E.1.1.4 İç kontrol sorumluları koordinasyonunda Harcama Birimlerinde  çalışan personele yönelik İç Kontrol Sistemi, Kamu İç Kontrol Standartlarına Uyum Eylem Planı ve işleyişine ilişkin eğitimlerin yapılması (uzaktan/yüz yüze/yerinde)</vt:lpstr>
      <vt:lpstr>E.1.3.1 Kamu Görevlileri Etik Kurulunca yürürlükte olan "Etik Davranış İlkeleri" nin tüm personele e-Posta olarak gönderilmesi</vt:lpstr>
      <vt:lpstr>E.2.1.1 Bakanlığımızın misyon ve vizyonunun personelce benimsenmesine yönelik iç kontrol sorumlusu tarafından tüm personele misyon ve vizyonun  e-Posta olarak gönderilmesi</vt:lpstr>
      <vt:lpstr>PowerPoint Sunusu</vt:lpstr>
      <vt:lpstr>E.2.7.1 Başkanlık düzeyinde görev alanı ile ilgili Üç Aylık Durum Raporunun hazırlanması</vt:lpstr>
      <vt:lpstr>PowerPoint Sunusu</vt:lpstr>
      <vt:lpstr>İlgili Üç Aylık Durum Raporu</vt:lpstr>
      <vt:lpstr>PowerPoint Sunusu</vt:lpstr>
      <vt:lpstr>Puanlandırma Sistemi Genel Şartlar</vt:lpstr>
      <vt:lpstr>Puanlandırma Sistemi Genel Şartlar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EREN DUMAN</dc:creator>
  <cp:lastModifiedBy>İBRAHİM ÜZEL</cp:lastModifiedBy>
  <cp:revision>61</cp:revision>
  <dcterms:created xsi:type="dcterms:W3CDTF">2021-06-14T07:00:09Z</dcterms:created>
  <dcterms:modified xsi:type="dcterms:W3CDTF">2021-07-08T06:38:08Z</dcterms:modified>
</cp:coreProperties>
</file>