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5"/>
  </p:notesMasterIdLst>
  <p:handoutMasterIdLst>
    <p:handoutMasterId r:id="rId66"/>
  </p:handoutMasterIdLst>
  <p:sldIdLst>
    <p:sldId id="360" r:id="rId2"/>
    <p:sldId id="561" r:id="rId3"/>
    <p:sldId id="562" r:id="rId4"/>
    <p:sldId id="563" r:id="rId5"/>
    <p:sldId id="564" r:id="rId6"/>
    <p:sldId id="565" r:id="rId7"/>
    <p:sldId id="566" r:id="rId8"/>
    <p:sldId id="567" r:id="rId9"/>
    <p:sldId id="568" r:id="rId10"/>
    <p:sldId id="569" r:id="rId11"/>
    <p:sldId id="572" r:id="rId12"/>
    <p:sldId id="446" r:id="rId13"/>
    <p:sldId id="517" r:id="rId14"/>
    <p:sldId id="518" r:id="rId15"/>
    <p:sldId id="519" r:id="rId16"/>
    <p:sldId id="520" r:id="rId17"/>
    <p:sldId id="521" r:id="rId18"/>
    <p:sldId id="522" r:id="rId19"/>
    <p:sldId id="523" r:id="rId20"/>
    <p:sldId id="524" r:id="rId21"/>
    <p:sldId id="525" r:id="rId22"/>
    <p:sldId id="526" r:id="rId23"/>
    <p:sldId id="527" r:id="rId24"/>
    <p:sldId id="528" r:id="rId25"/>
    <p:sldId id="529" r:id="rId26"/>
    <p:sldId id="530" r:id="rId27"/>
    <p:sldId id="531" r:id="rId28"/>
    <p:sldId id="532" r:id="rId29"/>
    <p:sldId id="533" r:id="rId30"/>
    <p:sldId id="534" r:id="rId31"/>
    <p:sldId id="535" r:id="rId32"/>
    <p:sldId id="536" r:id="rId33"/>
    <p:sldId id="537" r:id="rId34"/>
    <p:sldId id="538" r:id="rId35"/>
    <p:sldId id="539" r:id="rId36"/>
    <p:sldId id="540" r:id="rId37"/>
    <p:sldId id="541" r:id="rId38"/>
    <p:sldId id="542" r:id="rId39"/>
    <p:sldId id="543" r:id="rId40"/>
    <p:sldId id="478" r:id="rId41"/>
    <p:sldId id="544" r:id="rId42"/>
    <p:sldId id="545" r:id="rId43"/>
    <p:sldId id="546" r:id="rId44"/>
    <p:sldId id="485" r:id="rId45"/>
    <p:sldId id="547" r:id="rId46"/>
    <p:sldId id="548" r:id="rId47"/>
    <p:sldId id="549" r:id="rId48"/>
    <p:sldId id="550" r:id="rId49"/>
    <p:sldId id="479" r:id="rId50"/>
    <p:sldId id="551" r:id="rId51"/>
    <p:sldId id="552" r:id="rId52"/>
    <p:sldId id="553" r:id="rId53"/>
    <p:sldId id="554" r:id="rId54"/>
    <p:sldId id="555" r:id="rId55"/>
    <p:sldId id="556" r:id="rId56"/>
    <p:sldId id="557" r:id="rId57"/>
    <p:sldId id="558" r:id="rId58"/>
    <p:sldId id="559" r:id="rId59"/>
    <p:sldId id="560" r:id="rId60"/>
    <p:sldId id="500" r:id="rId61"/>
    <p:sldId id="513" r:id="rId62"/>
    <p:sldId id="573" r:id="rId63"/>
    <p:sldId id="511" r:id="rId64"/>
  </p:sldIdLst>
  <p:sldSz cx="12192000" cy="6858000"/>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9E7"/>
    <a:srgbClr val="EFCFCC"/>
    <a:srgbClr val="D34817"/>
    <a:srgbClr val="DDDDDD"/>
    <a:srgbClr val="D2F5FA"/>
    <a:srgbClr val="339933"/>
    <a:srgbClr val="339966"/>
    <a:srgbClr val="008080"/>
    <a:srgbClr val="0066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595" autoAdjust="0"/>
  </p:normalViewPr>
  <p:slideViewPr>
    <p:cSldViewPr snapToGrid="0">
      <p:cViewPr varScale="1">
        <p:scale>
          <a:sx n="116" d="100"/>
          <a:sy n="116" d="100"/>
        </p:scale>
        <p:origin x="510" y="126"/>
      </p:cViewPr>
      <p:guideLst>
        <p:guide orient="horz" pos="2115"/>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6.xml.rels><?xml version="1.0" encoding="UTF-8" standalone="yes"?>
<Relationships xmlns="http://schemas.openxmlformats.org/package/2006/relationships"><Relationship Id="rId1" Type="http://schemas.openxmlformats.org/officeDocument/2006/relationships/hyperlink" Target="KOS%204%20Standart.docx"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304;&#231;%20Kontrol%20Eylem%20Plan&#305;%202019%20-%202020.pdf" TargetMode="Externa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2_3" csCatId="accent2" phldr="1"/>
      <dgm:spPr/>
    </dgm:pt>
    <dgm:pt modelId="{4FEE613A-0AA4-4468-8351-A37AB424B96E}">
      <dgm:prSet phldrT="[Metin]" custT="1"/>
      <dgm:spPr>
        <a:solidFill>
          <a:srgbClr val="640000"/>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Risk Değerlendirme</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A50505"/>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2 Standart</a:t>
          </a:r>
        </a:p>
      </dgm: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C80000"/>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9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FF5B5B"/>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4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C0FBC3E-C3EA-4148-8108-D6A9063D08A0}">
      <dgm:prSet phldrT="[Metin]" custT="1"/>
      <dgm:spPr>
        <a:solidFill>
          <a:srgbClr val="FFA3A3"/>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4 Eylem</a:t>
          </a:r>
        </a:p>
      </dgm:t>
    </dgm:pt>
    <dgm:pt modelId="{FC4B5A8B-D89F-41DC-9179-FBCC5D3733DA}" type="parTrans" cxnId="{A0481881-6B1A-45F6-A0C6-F3F50DFB7059}">
      <dgm:prSet/>
      <dgm:spPr/>
      <dgm:t>
        <a:bodyPr/>
        <a:lstStyle/>
        <a:p>
          <a:endParaRPr lang="tr-TR" sz="1400">
            <a:latin typeface="Arial" panose="020B0604020202020204" pitchFamily="34" charset="0"/>
            <a:cs typeface="Arial" panose="020B0604020202020204" pitchFamily="34" charset="0"/>
          </a:endParaRPr>
        </a:p>
      </dgm:t>
    </dgm:pt>
    <dgm:pt modelId="{018026FA-847A-46C5-ABEA-0D987261A0AD}" type="sibTrans" cxnId="{A0481881-6B1A-45F6-A0C6-F3F50DFB7059}">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3601"/>
      <dgm:spPr>
        <a:solidFill>
          <a:srgbClr val="FF9797"/>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dgm:presLayoutVars>
          <dgm:bulletEnabled val="1"/>
        </dgm:presLayoutVars>
      </dgm:prSet>
      <dgm:spPr/>
      <dgm:t>
        <a:bodyPr/>
        <a:lstStyle/>
        <a:p>
          <a:endParaRPr lang="tr-TR"/>
        </a:p>
      </dgm:t>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t>
        <a:bodyPr/>
        <a:lstStyle/>
        <a:p>
          <a:endParaRPr lang="tr-TR"/>
        </a:p>
      </dgm:t>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custLinFactNeighborY="309">
        <dgm:presLayoutVars>
          <dgm:bulletEnabled val="1"/>
        </dgm:presLayoutVars>
      </dgm:prSet>
      <dgm:spPr/>
      <dgm:t>
        <a:bodyPr/>
        <a:lstStyle/>
        <a:p>
          <a:endParaRPr lang="tr-TR"/>
        </a:p>
      </dgm:t>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t>
        <a:bodyPr/>
        <a:lstStyle/>
        <a:p>
          <a:endParaRPr lang="tr-TR"/>
        </a:p>
      </dgm:t>
    </dgm:pt>
    <dgm:pt modelId="{9FF3ADA0-563E-44AE-A116-2A18E03B6C72}" type="pres">
      <dgm:prSet presAssocID="{49E7931D-53BF-4398-AEAC-1F682F75B1F8}" presName="sibTrans" presStyleCnt="0"/>
      <dgm:spPr/>
    </dgm:pt>
    <dgm:pt modelId="{6D8E1CD3-30E7-4834-8A98-B83792C686C4}" type="pres">
      <dgm:prSet presAssocID="{FC0FBC3E-C3EA-4148-8108-D6A9063D08A0}" presName="textNode" presStyleLbl="node1" presStyleIdx="4" presStyleCnt="5" custScaleY="150000">
        <dgm:presLayoutVars>
          <dgm:bulletEnabled val="1"/>
        </dgm:presLayoutVars>
      </dgm:prSet>
      <dgm:spPr/>
      <dgm:t>
        <a:bodyPr/>
        <a:lstStyle/>
        <a:p>
          <a:endParaRPr lang="tr-TR"/>
        </a:p>
      </dgm:t>
    </dgm:pt>
  </dgm:ptLst>
  <dgm:cxnLst>
    <dgm:cxn modelId="{71E4281D-539A-4F0D-905A-58C05FA2831D}" srcId="{0661351C-A33D-4ADA-BC1B-3DE6268D2D65}" destId="{F116B731-F74D-454C-AF62-B835D07025BE}" srcOrd="1" destOrd="0" parTransId="{7DA64343-340F-4E9E-9C31-F7139F7C76BE}" sibTransId="{056BC5B2-D967-4717-B607-9B1BA44B2426}"/>
    <dgm:cxn modelId="{471DC6F7-D327-4B2B-A345-79B4DFD631B8}" type="presOf" srcId="{91EF3888-2B6D-47EF-9803-4E5FB77AADC8}" destId="{80BB0287-C84E-41D7-8BB0-9C56012F22DF}" srcOrd="0" destOrd="0" presId="urn:microsoft.com/office/officeart/2005/8/layout/hProcess9"/>
    <dgm:cxn modelId="{CE5DEC7A-98ED-49B8-AA9F-A9549CD6A2A8}" type="presOf" srcId="{0661351C-A33D-4ADA-BC1B-3DE6268D2D65}" destId="{34B55FDD-8A9C-4F11-92F5-4B376539BA6A}"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D6FB1E35-D945-427D-B09C-A45B8B8AD42D}" type="presOf" srcId="{4FEE613A-0AA4-4468-8351-A37AB424B96E}" destId="{C7686553-F811-40DB-B978-8B2EC7B1293B}" srcOrd="0" destOrd="0" presId="urn:microsoft.com/office/officeart/2005/8/layout/hProcess9"/>
    <dgm:cxn modelId="{9241B329-1FF0-48D1-91ED-8251DC6AE564}" srcId="{0661351C-A33D-4ADA-BC1B-3DE6268D2D65}" destId="{4FEE613A-0AA4-4468-8351-A37AB424B96E}" srcOrd="0" destOrd="0" parTransId="{791000D9-E64B-4D51-9706-94B427DC4814}" sibTransId="{12AC55EA-66A8-40F9-A136-ADBB57DB63D3}"/>
    <dgm:cxn modelId="{DB52DA4C-6FF2-48F3-B9FC-0A0D95F882AC}" type="presOf" srcId="{F116B731-F74D-454C-AF62-B835D07025BE}" destId="{DFDA1FC0-4AD9-4C17-99F0-6050E1E4A61E}" srcOrd="0" destOrd="0" presId="urn:microsoft.com/office/officeart/2005/8/layout/hProcess9"/>
    <dgm:cxn modelId="{34BE5F30-3307-4B96-8C76-FE3C9FCFC0DE}" type="presOf" srcId="{FC0FBC3E-C3EA-4148-8108-D6A9063D08A0}" destId="{6D8E1CD3-30E7-4834-8A98-B83792C686C4}" srcOrd="0" destOrd="0" presId="urn:microsoft.com/office/officeart/2005/8/layout/hProcess9"/>
    <dgm:cxn modelId="{31C7B043-4D5F-4263-AFD8-54DAC6B5CD06}" type="presOf" srcId="{F9E031BF-2C8A-452A-A448-862CC15484A9}" destId="{DFD3C871-0AB8-4ABA-8550-378B43147800}" srcOrd="0" destOrd="0" presId="urn:microsoft.com/office/officeart/2005/8/layout/hProcess9"/>
    <dgm:cxn modelId="{A0481881-6B1A-45F6-A0C6-F3F50DFB7059}" srcId="{0661351C-A33D-4ADA-BC1B-3DE6268D2D65}" destId="{FC0FBC3E-C3EA-4148-8108-D6A9063D08A0}" srcOrd="4" destOrd="0" parTransId="{FC4B5A8B-D89F-41DC-9179-FBCC5D3733DA}" sibTransId="{018026FA-847A-46C5-ABEA-0D987261A0AD}"/>
    <dgm:cxn modelId="{DADB64F9-865E-4BE2-A94A-4C6F56EAB9D8}" srcId="{0661351C-A33D-4ADA-BC1B-3DE6268D2D65}" destId="{F9E031BF-2C8A-452A-A448-862CC15484A9}" srcOrd="3" destOrd="0" parTransId="{39375F74-476E-49A4-A62A-5D7ADA8534E4}" sibTransId="{49E7931D-53BF-4398-AEAC-1F682F75B1F8}"/>
    <dgm:cxn modelId="{34BF9116-74FD-4BC7-A481-50ED26899834}" type="presParOf" srcId="{34B55FDD-8A9C-4F11-92F5-4B376539BA6A}" destId="{DC6DB92E-322C-437C-BC95-87F01FB7A1F1}" srcOrd="0" destOrd="0" presId="urn:microsoft.com/office/officeart/2005/8/layout/hProcess9"/>
    <dgm:cxn modelId="{99E04F6F-0FF9-4FF2-AF60-2C590291AF2B}" type="presParOf" srcId="{34B55FDD-8A9C-4F11-92F5-4B376539BA6A}" destId="{0B895009-6E53-4358-B95F-4F1BEED800A2}" srcOrd="1" destOrd="0" presId="urn:microsoft.com/office/officeart/2005/8/layout/hProcess9"/>
    <dgm:cxn modelId="{57AB0A52-0FA0-4AFE-B9F5-70FAA50F01A2}" type="presParOf" srcId="{0B895009-6E53-4358-B95F-4F1BEED800A2}" destId="{C7686553-F811-40DB-B978-8B2EC7B1293B}" srcOrd="0" destOrd="0" presId="urn:microsoft.com/office/officeart/2005/8/layout/hProcess9"/>
    <dgm:cxn modelId="{0BF20F4F-EDC9-47CC-A7C3-830BBC122A58}" type="presParOf" srcId="{0B895009-6E53-4358-B95F-4F1BEED800A2}" destId="{EB034699-4A16-4ACE-8DF0-D826F15C27E2}" srcOrd="1" destOrd="0" presId="urn:microsoft.com/office/officeart/2005/8/layout/hProcess9"/>
    <dgm:cxn modelId="{C60A060A-642E-467D-BD0C-D0B0AE93A89C}" type="presParOf" srcId="{0B895009-6E53-4358-B95F-4F1BEED800A2}" destId="{DFDA1FC0-4AD9-4C17-99F0-6050E1E4A61E}" srcOrd="2" destOrd="0" presId="urn:microsoft.com/office/officeart/2005/8/layout/hProcess9"/>
    <dgm:cxn modelId="{682B5A1F-23AD-43B6-9C1D-D095D727CE40}" type="presParOf" srcId="{0B895009-6E53-4358-B95F-4F1BEED800A2}" destId="{23E5025D-4202-44CD-A7C1-DAA78A672E64}" srcOrd="3" destOrd="0" presId="urn:microsoft.com/office/officeart/2005/8/layout/hProcess9"/>
    <dgm:cxn modelId="{B0C93D77-BD8F-4320-91A3-911C93DF1163}" type="presParOf" srcId="{0B895009-6E53-4358-B95F-4F1BEED800A2}" destId="{80BB0287-C84E-41D7-8BB0-9C56012F22DF}" srcOrd="4" destOrd="0" presId="urn:microsoft.com/office/officeart/2005/8/layout/hProcess9"/>
    <dgm:cxn modelId="{875C17C1-0ECB-4D9E-A1B1-B93CF220A495}" type="presParOf" srcId="{0B895009-6E53-4358-B95F-4F1BEED800A2}" destId="{C55479B2-B049-4D2B-BB13-996328566459}" srcOrd="5" destOrd="0" presId="urn:microsoft.com/office/officeart/2005/8/layout/hProcess9"/>
    <dgm:cxn modelId="{AC3F2289-F336-4326-A474-34DCB298FB84}" type="presParOf" srcId="{0B895009-6E53-4358-B95F-4F1BEED800A2}" destId="{DFD3C871-0AB8-4ABA-8550-378B43147800}" srcOrd="6" destOrd="0" presId="urn:microsoft.com/office/officeart/2005/8/layout/hProcess9"/>
    <dgm:cxn modelId="{2B8F29DD-31FA-4B27-B744-CFFD59A03D49}" type="presParOf" srcId="{0B895009-6E53-4358-B95F-4F1BEED800A2}" destId="{9FF3ADA0-563E-44AE-A116-2A18E03B6C72}" srcOrd="7" destOrd="0" presId="urn:microsoft.com/office/officeart/2005/8/layout/hProcess9"/>
    <dgm:cxn modelId="{E6B0E909-1BD6-4854-8FE4-CA44E387142B}" type="presParOf" srcId="{0B895009-6E53-4358-B95F-4F1BEED800A2}" destId="{6D8E1CD3-30E7-4834-8A98-B83792C686C4}"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3_3" csCatId="accent3" phldr="1"/>
      <dgm:spPr/>
    </dgm:pt>
    <dgm:pt modelId="{4FEE613A-0AA4-4468-8351-A37AB424B96E}">
      <dgm:prSet phldrT="[Metin]" custT="1"/>
      <dgm:spPr>
        <a:solidFill>
          <a:srgbClr val="6D056D"/>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Kontrol Faaliyetleri</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8C008C"/>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6 Standart</a:t>
          </a:r>
        </a:p>
      </dgm: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C800C8"/>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17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FF53FF"/>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5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DF11EE67-0743-4150-ACA9-73C902B82E05}">
      <dgm:prSet phldrT="[Metin]" custT="1"/>
      <dgm:spPr>
        <a:solidFill>
          <a:srgbClr val="FFA3FF"/>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3 Eylem</a:t>
          </a:r>
        </a:p>
      </dgm:t>
    </dgm:pt>
    <dgm:pt modelId="{4D719E56-0E76-4616-9288-EFB5793BB9A4}" type="parTrans" cxnId="{5ACFFBA6-CBE6-4FA4-A36C-38FE1366C409}">
      <dgm:prSet/>
      <dgm:spPr/>
      <dgm:t>
        <a:bodyPr/>
        <a:lstStyle/>
        <a:p>
          <a:endParaRPr lang="tr-TR" sz="1400">
            <a:latin typeface="Arial" panose="020B0604020202020204" pitchFamily="34" charset="0"/>
            <a:cs typeface="Arial" panose="020B0604020202020204" pitchFamily="34" charset="0"/>
          </a:endParaRPr>
        </a:p>
      </dgm:t>
    </dgm:pt>
    <dgm:pt modelId="{83B3A500-3377-4573-85A7-706FA29C039F}" type="sibTrans" cxnId="{5ACFFBA6-CBE6-4FA4-A36C-38FE1366C409}">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3601"/>
      <dgm:spPr>
        <a:solidFill>
          <a:srgbClr val="D8BFEB"/>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dgm:presLayoutVars>
          <dgm:bulletEnabled val="1"/>
        </dgm:presLayoutVars>
      </dgm:prSet>
      <dgm:spPr/>
      <dgm:t>
        <a:bodyPr/>
        <a:lstStyle/>
        <a:p>
          <a:endParaRPr lang="tr-TR"/>
        </a:p>
      </dgm:t>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t>
        <a:bodyPr/>
        <a:lstStyle/>
        <a:p>
          <a:endParaRPr lang="tr-TR"/>
        </a:p>
      </dgm:t>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dgm:presLayoutVars>
          <dgm:bulletEnabled val="1"/>
        </dgm:presLayoutVars>
      </dgm:prSet>
      <dgm:spPr/>
      <dgm:t>
        <a:bodyPr/>
        <a:lstStyle/>
        <a:p>
          <a:endParaRPr lang="tr-TR"/>
        </a:p>
      </dgm:t>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t>
        <a:bodyPr/>
        <a:lstStyle/>
        <a:p>
          <a:endParaRPr lang="tr-TR"/>
        </a:p>
      </dgm:t>
    </dgm:pt>
    <dgm:pt modelId="{309AFEE7-13C6-4B92-98BE-55A3C0A58E13}" type="pres">
      <dgm:prSet presAssocID="{49E7931D-53BF-4398-AEAC-1F682F75B1F8}" presName="sibTrans" presStyleCnt="0"/>
      <dgm:spPr/>
    </dgm:pt>
    <dgm:pt modelId="{CCFB0AB9-FE98-4FF2-93A7-A5A4C027CBAA}" type="pres">
      <dgm:prSet presAssocID="{DF11EE67-0743-4150-ACA9-73C902B82E05}" presName="textNode" presStyleLbl="node1" presStyleIdx="4" presStyleCnt="5" custScaleY="150000">
        <dgm:presLayoutVars>
          <dgm:bulletEnabled val="1"/>
        </dgm:presLayoutVars>
      </dgm:prSet>
      <dgm:spPr/>
      <dgm:t>
        <a:bodyPr/>
        <a:lstStyle/>
        <a:p>
          <a:endParaRPr lang="tr-TR"/>
        </a:p>
      </dgm:t>
    </dgm:pt>
  </dgm:ptLst>
  <dgm:cxnLst>
    <dgm:cxn modelId="{1034910C-E8CA-41B4-A3B1-5AC5663E4CF5}" type="presOf" srcId="{91EF3888-2B6D-47EF-9803-4E5FB77AADC8}" destId="{80BB0287-C84E-41D7-8BB0-9C56012F22DF}" srcOrd="0" destOrd="0" presId="urn:microsoft.com/office/officeart/2005/8/layout/hProcess9"/>
    <dgm:cxn modelId="{ADE17D33-0ED1-4421-93ED-F267583D6075}" type="presOf" srcId="{4FEE613A-0AA4-4468-8351-A37AB424B96E}" destId="{C7686553-F811-40DB-B978-8B2EC7B1293B}" srcOrd="0" destOrd="0" presId="urn:microsoft.com/office/officeart/2005/8/layout/hProcess9"/>
    <dgm:cxn modelId="{D2B0663B-B0BB-4E01-A3C7-8E82E08BB48F}" type="presOf" srcId="{F9E031BF-2C8A-452A-A448-862CC15484A9}" destId="{DFD3C871-0AB8-4ABA-8550-378B43147800}"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D217F08B-21A2-482C-AB32-A006298C9C3A}" type="presOf" srcId="{F116B731-F74D-454C-AF62-B835D07025BE}" destId="{DFDA1FC0-4AD9-4C17-99F0-6050E1E4A61E}" srcOrd="0" destOrd="0" presId="urn:microsoft.com/office/officeart/2005/8/layout/hProcess9"/>
    <dgm:cxn modelId="{9241B329-1FF0-48D1-91ED-8251DC6AE564}" srcId="{0661351C-A33D-4ADA-BC1B-3DE6268D2D65}" destId="{4FEE613A-0AA4-4468-8351-A37AB424B96E}" srcOrd="0" destOrd="0" parTransId="{791000D9-E64B-4D51-9706-94B427DC4814}" sibTransId="{12AC55EA-66A8-40F9-A136-ADBB57DB63D3}"/>
    <dgm:cxn modelId="{4C2A6C72-0771-4CA9-864E-B8E9FBD51034}" type="presOf" srcId="{DF11EE67-0743-4150-ACA9-73C902B82E05}" destId="{CCFB0AB9-FE98-4FF2-93A7-A5A4C027CBAA}" srcOrd="0" destOrd="0" presId="urn:microsoft.com/office/officeart/2005/8/layout/hProcess9"/>
    <dgm:cxn modelId="{87F3EF94-0ABB-42FB-BC65-1FC1BF1EEB49}" type="presOf" srcId="{0661351C-A33D-4ADA-BC1B-3DE6268D2D65}" destId="{34B55FDD-8A9C-4F11-92F5-4B376539BA6A}"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71E4281D-539A-4F0D-905A-58C05FA2831D}" srcId="{0661351C-A33D-4ADA-BC1B-3DE6268D2D65}" destId="{F116B731-F74D-454C-AF62-B835D07025BE}" srcOrd="1" destOrd="0" parTransId="{7DA64343-340F-4E9E-9C31-F7139F7C76BE}" sibTransId="{056BC5B2-D967-4717-B607-9B1BA44B2426}"/>
    <dgm:cxn modelId="{5ACFFBA6-CBE6-4FA4-A36C-38FE1366C409}" srcId="{0661351C-A33D-4ADA-BC1B-3DE6268D2D65}" destId="{DF11EE67-0743-4150-ACA9-73C902B82E05}" srcOrd="4" destOrd="0" parTransId="{4D719E56-0E76-4616-9288-EFB5793BB9A4}" sibTransId="{83B3A500-3377-4573-85A7-706FA29C039F}"/>
    <dgm:cxn modelId="{84AB04BC-160E-4F07-9FEA-5188DD360CCD}" type="presParOf" srcId="{34B55FDD-8A9C-4F11-92F5-4B376539BA6A}" destId="{DC6DB92E-322C-437C-BC95-87F01FB7A1F1}" srcOrd="0" destOrd="0" presId="urn:microsoft.com/office/officeart/2005/8/layout/hProcess9"/>
    <dgm:cxn modelId="{4FC8F34A-663D-436A-B56D-5595B77DBD2F}" type="presParOf" srcId="{34B55FDD-8A9C-4F11-92F5-4B376539BA6A}" destId="{0B895009-6E53-4358-B95F-4F1BEED800A2}" srcOrd="1" destOrd="0" presId="urn:microsoft.com/office/officeart/2005/8/layout/hProcess9"/>
    <dgm:cxn modelId="{07839E3E-7018-4391-BFAA-8DAFAA4C2A21}" type="presParOf" srcId="{0B895009-6E53-4358-B95F-4F1BEED800A2}" destId="{C7686553-F811-40DB-B978-8B2EC7B1293B}" srcOrd="0" destOrd="0" presId="urn:microsoft.com/office/officeart/2005/8/layout/hProcess9"/>
    <dgm:cxn modelId="{224B2E33-FB00-4333-AD13-B92332ECAB95}" type="presParOf" srcId="{0B895009-6E53-4358-B95F-4F1BEED800A2}" destId="{EB034699-4A16-4ACE-8DF0-D826F15C27E2}" srcOrd="1" destOrd="0" presId="urn:microsoft.com/office/officeart/2005/8/layout/hProcess9"/>
    <dgm:cxn modelId="{E95AD91B-2416-4BBA-8F49-DB8C81ED6EE8}" type="presParOf" srcId="{0B895009-6E53-4358-B95F-4F1BEED800A2}" destId="{DFDA1FC0-4AD9-4C17-99F0-6050E1E4A61E}" srcOrd="2" destOrd="0" presId="urn:microsoft.com/office/officeart/2005/8/layout/hProcess9"/>
    <dgm:cxn modelId="{140104BD-C9A9-49AD-A6D2-B1E53DFE5314}" type="presParOf" srcId="{0B895009-6E53-4358-B95F-4F1BEED800A2}" destId="{23E5025D-4202-44CD-A7C1-DAA78A672E64}" srcOrd="3" destOrd="0" presId="urn:microsoft.com/office/officeart/2005/8/layout/hProcess9"/>
    <dgm:cxn modelId="{AA1F9541-026D-478F-AAA0-D8F33BF020CA}" type="presParOf" srcId="{0B895009-6E53-4358-B95F-4F1BEED800A2}" destId="{80BB0287-C84E-41D7-8BB0-9C56012F22DF}" srcOrd="4" destOrd="0" presId="urn:microsoft.com/office/officeart/2005/8/layout/hProcess9"/>
    <dgm:cxn modelId="{6549BD25-FB73-48E9-836C-2A3F64E5A804}" type="presParOf" srcId="{0B895009-6E53-4358-B95F-4F1BEED800A2}" destId="{C55479B2-B049-4D2B-BB13-996328566459}" srcOrd="5" destOrd="0" presId="urn:microsoft.com/office/officeart/2005/8/layout/hProcess9"/>
    <dgm:cxn modelId="{7ACCE265-A1A4-42F8-BDDB-262F37A5DFF3}" type="presParOf" srcId="{0B895009-6E53-4358-B95F-4F1BEED800A2}" destId="{DFD3C871-0AB8-4ABA-8550-378B43147800}" srcOrd="6" destOrd="0" presId="urn:microsoft.com/office/officeart/2005/8/layout/hProcess9"/>
    <dgm:cxn modelId="{A509D652-6C65-496A-8F19-E7FD7A4C9DA3}" type="presParOf" srcId="{0B895009-6E53-4358-B95F-4F1BEED800A2}" destId="{309AFEE7-13C6-4B92-98BE-55A3C0A58E13}" srcOrd="7" destOrd="0" presId="urn:microsoft.com/office/officeart/2005/8/layout/hProcess9"/>
    <dgm:cxn modelId="{D807069D-9AA9-4324-895D-506B54E7B29E}" type="presParOf" srcId="{0B895009-6E53-4358-B95F-4F1BEED800A2}" destId="{CCFB0AB9-FE98-4FF2-93A7-A5A4C027CBAA}"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4_3" csCatId="accent4" phldr="1"/>
      <dgm:spPr/>
    </dgm:pt>
    <dgm:pt modelId="{4FEE613A-0AA4-4468-8351-A37AB424B96E}">
      <dgm:prSet phldrT="[Metin]" custT="1"/>
      <dgm:spPr>
        <a:solidFill>
          <a:srgbClr val="056D05"/>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Bilgi ve İletişim</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008C00"/>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4 Standart</a:t>
          </a:r>
        </a:p>
      </dgm: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00C800"/>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20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5BFF5B"/>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11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CA00773D-B9E5-43B3-AF56-1007D3C04141}">
      <dgm:prSet phldrT="[Metin]" custT="1"/>
      <dgm:spPr>
        <a:solidFill>
          <a:srgbClr val="A3FFA3"/>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6 Eylem</a:t>
          </a:r>
        </a:p>
      </dgm:t>
    </dgm:pt>
    <dgm:pt modelId="{761F216C-459B-4F82-98A5-FFDB74A410EE}" type="parTrans" cxnId="{AE04C783-019B-4472-93D8-DD5186C16F62}">
      <dgm:prSet/>
      <dgm:spPr/>
      <dgm:t>
        <a:bodyPr/>
        <a:lstStyle/>
        <a:p>
          <a:endParaRPr lang="tr-TR" sz="1400">
            <a:latin typeface="Arial" panose="020B0604020202020204" pitchFamily="34" charset="0"/>
            <a:cs typeface="Arial" panose="020B0604020202020204" pitchFamily="34" charset="0"/>
          </a:endParaRPr>
        </a:p>
      </dgm:t>
    </dgm:pt>
    <dgm:pt modelId="{B979988A-DDA3-4063-92D5-16D4214CECEC}" type="sibTrans" cxnId="{AE04C783-019B-4472-93D8-DD5186C16F62}">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3601"/>
      <dgm:spPr>
        <a:solidFill>
          <a:srgbClr val="B3FFB3"/>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dgm:presLayoutVars>
          <dgm:bulletEnabled val="1"/>
        </dgm:presLayoutVars>
      </dgm:prSet>
      <dgm:spPr/>
      <dgm:t>
        <a:bodyPr/>
        <a:lstStyle/>
        <a:p>
          <a:endParaRPr lang="tr-TR"/>
        </a:p>
      </dgm:t>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t>
        <a:bodyPr/>
        <a:lstStyle/>
        <a:p>
          <a:endParaRPr lang="tr-TR"/>
        </a:p>
      </dgm:t>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dgm:presLayoutVars>
          <dgm:bulletEnabled val="1"/>
        </dgm:presLayoutVars>
      </dgm:prSet>
      <dgm:spPr/>
      <dgm:t>
        <a:bodyPr/>
        <a:lstStyle/>
        <a:p>
          <a:endParaRPr lang="tr-TR"/>
        </a:p>
      </dgm:t>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t>
        <a:bodyPr/>
        <a:lstStyle/>
        <a:p>
          <a:endParaRPr lang="tr-TR"/>
        </a:p>
      </dgm:t>
    </dgm:pt>
    <dgm:pt modelId="{15693355-88D0-4A87-846C-991684E1884E}" type="pres">
      <dgm:prSet presAssocID="{49E7931D-53BF-4398-AEAC-1F682F75B1F8}" presName="sibTrans" presStyleCnt="0"/>
      <dgm:spPr/>
    </dgm:pt>
    <dgm:pt modelId="{E71BBC45-7619-44E1-AB32-90A5F2D6424B}" type="pres">
      <dgm:prSet presAssocID="{CA00773D-B9E5-43B3-AF56-1007D3C04141}" presName="textNode" presStyleLbl="node1" presStyleIdx="4" presStyleCnt="5" custScaleY="150000">
        <dgm:presLayoutVars>
          <dgm:bulletEnabled val="1"/>
        </dgm:presLayoutVars>
      </dgm:prSet>
      <dgm:spPr/>
      <dgm:t>
        <a:bodyPr/>
        <a:lstStyle/>
        <a:p>
          <a:endParaRPr lang="tr-TR"/>
        </a:p>
      </dgm:t>
    </dgm:pt>
  </dgm:ptLst>
  <dgm:cxnLst>
    <dgm:cxn modelId="{71E4281D-539A-4F0D-905A-58C05FA2831D}" srcId="{0661351C-A33D-4ADA-BC1B-3DE6268D2D65}" destId="{F116B731-F74D-454C-AF62-B835D07025BE}" srcOrd="1" destOrd="0" parTransId="{7DA64343-340F-4E9E-9C31-F7139F7C76BE}" sibTransId="{056BC5B2-D967-4717-B607-9B1BA44B2426}"/>
    <dgm:cxn modelId="{A4FB55B4-54DA-4E7B-BF02-97F461F5CEFC}" type="presOf" srcId="{91EF3888-2B6D-47EF-9803-4E5FB77AADC8}" destId="{80BB0287-C84E-41D7-8BB0-9C56012F22DF}" srcOrd="0" destOrd="0" presId="urn:microsoft.com/office/officeart/2005/8/layout/hProcess9"/>
    <dgm:cxn modelId="{C36F5886-1C1A-424D-9690-76A3DB6BC7EE}" type="presOf" srcId="{CA00773D-B9E5-43B3-AF56-1007D3C04141}" destId="{E71BBC45-7619-44E1-AB32-90A5F2D6424B}" srcOrd="0" destOrd="0" presId="urn:microsoft.com/office/officeart/2005/8/layout/hProcess9"/>
    <dgm:cxn modelId="{E9A4D401-6914-4AEE-8F74-691718815C1B}" type="presOf" srcId="{0661351C-A33D-4ADA-BC1B-3DE6268D2D65}" destId="{34B55FDD-8A9C-4F11-92F5-4B376539BA6A}"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62A2CE01-5688-43E5-8B38-07AA725D153C}" type="presOf" srcId="{F9E031BF-2C8A-452A-A448-862CC15484A9}" destId="{DFD3C871-0AB8-4ABA-8550-378B43147800}" srcOrd="0" destOrd="0" presId="urn:microsoft.com/office/officeart/2005/8/layout/hProcess9"/>
    <dgm:cxn modelId="{9241B329-1FF0-48D1-91ED-8251DC6AE564}" srcId="{0661351C-A33D-4ADA-BC1B-3DE6268D2D65}" destId="{4FEE613A-0AA4-4468-8351-A37AB424B96E}" srcOrd="0" destOrd="0" parTransId="{791000D9-E64B-4D51-9706-94B427DC4814}" sibTransId="{12AC55EA-66A8-40F9-A136-ADBB57DB63D3}"/>
    <dgm:cxn modelId="{44286B6A-D377-49E6-B14C-FA14726B192C}" type="presOf" srcId="{4FEE613A-0AA4-4468-8351-A37AB424B96E}" destId="{C7686553-F811-40DB-B978-8B2EC7B1293B}" srcOrd="0" destOrd="0" presId="urn:microsoft.com/office/officeart/2005/8/layout/hProcess9"/>
    <dgm:cxn modelId="{BA5E2EF4-7FE6-4C4D-A00A-C3F8C8748DD2}" type="presOf" srcId="{F116B731-F74D-454C-AF62-B835D07025BE}" destId="{DFDA1FC0-4AD9-4C17-99F0-6050E1E4A61E}" srcOrd="0" destOrd="0" presId="urn:microsoft.com/office/officeart/2005/8/layout/hProcess9"/>
    <dgm:cxn modelId="{AE04C783-019B-4472-93D8-DD5186C16F62}" srcId="{0661351C-A33D-4ADA-BC1B-3DE6268D2D65}" destId="{CA00773D-B9E5-43B3-AF56-1007D3C04141}" srcOrd="4" destOrd="0" parTransId="{761F216C-459B-4F82-98A5-FFDB74A410EE}" sibTransId="{B979988A-DDA3-4063-92D5-16D4214CECEC}"/>
    <dgm:cxn modelId="{DADB64F9-865E-4BE2-A94A-4C6F56EAB9D8}" srcId="{0661351C-A33D-4ADA-BC1B-3DE6268D2D65}" destId="{F9E031BF-2C8A-452A-A448-862CC15484A9}" srcOrd="3" destOrd="0" parTransId="{39375F74-476E-49A4-A62A-5D7ADA8534E4}" sibTransId="{49E7931D-53BF-4398-AEAC-1F682F75B1F8}"/>
    <dgm:cxn modelId="{B4485FEE-C208-4B31-981B-CFDA60AEA5A6}" type="presParOf" srcId="{34B55FDD-8A9C-4F11-92F5-4B376539BA6A}" destId="{DC6DB92E-322C-437C-BC95-87F01FB7A1F1}" srcOrd="0" destOrd="0" presId="urn:microsoft.com/office/officeart/2005/8/layout/hProcess9"/>
    <dgm:cxn modelId="{21938085-59BE-4A94-B168-92DCACFB8CCD}" type="presParOf" srcId="{34B55FDD-8A9C-4F11-92F5-4B376539BA6A}" destId="{0B895009-6E53-4358-B95F-4F1BEED800A2}" srcOrd="1" destOrd="0" presId="urn:microsoft.com/office/officeart/2005/8/layout/hProcess9"/>
    <dgm:cxn modelId="{643AAAF9-BBFF-4F10-BFA3-EFD2C2B8B742}" type="presParOf" srcId="{0B895009-6E53-4358-B95F-4F1BEED800A2}" destId="{C7686553-F811-40DB-B978-8B2EC7B1293B}" srcOrd="0" destOrd="0" presId="urn:microsoft.com/office/officeart/2005/8/layout/hProcess9"/>
    <dgm:cxn modelId="{608F6130-B49F-4DEA-A950-FA80362A8877}" type="presParOf" srcId="{0B895009-6E53-4358-B95F-4F1BEED800A2}" destId="{EB034699-4A16-4ACE-8DF0-D826F15C27E2}" srcOrd="1" destOrd="0" presId="urn:microsoft.com/office/officeart/2005/8/layout/hProcess9"/>
    <dgm:cxn modelId="{928D151F-C560-4D6A-89BC-9827E251D3C9}" type="presParOf" srcId="{0B895009-6E53-4358-B95F-4F1BEED800A2}" destId="{DFDA1FC0-4AD9-4C17-99F0-6050E1E4A61E}" srcOrd="2" destOrd="0" presId="urn:microsoft.com/office/officeart/2005/8/layout/hProcess9"/>
    <dgm:cxn modelId="{E00B1953-747E-4AEE-A84D-EDB6DD5CBAB5}" type="presParOf" srcId="{0B895009-6E53-4358-B95F-4F1BEED800A2}" destId="{23E5025D-4202-44CD-A7C1-DAA78A672E64}" srcOrd="3" destOrd="0" presId="urn:microsoft.com/office/officeart/2005/8/layout/hProcess9"/>
    <dgm:cxn modelId="{C2E51919-4DBE-4235-860D-E1B903A4F678}" type="presParOf" srcId="{0B895009-6E53-4358-B95F-4F1BEED800A2}" destId="{80BB0287-C84E-41D7-8BB0-9C56012F22DF}" srcOrd="4" destOrd="0" presId="urn:microsoft.com/office/officeart/2005/8/layout/hProcess9"/>
    <dgm:cxn modelId="{E3B4E5ED-AEA1-4F9F-A9DE-52A22BCCD167}" type="presParOf" srcId="{0B895009-6E53-4358-B95F-4F1BEED800A2}" destId="{C55479B2-B049-4D2B-BB13-996328566459}" srcOrd="5" destOrd="0" presId="urn:microsoft.com/office/officeart/2005/8/layout/hProcess9"/>
    <dgm:cxn modelId="{6A9AC933-466B-480C-88A4-8ADFDAB8AB2C}" type="presParOf" srcId="{0B895009-6E53-4358-B95F-4F1BEED800A2}" destId="{DFD3C871-0AB8-4ABA-8550-378B43147800}" srcOrd="6" destOrd="0" presId="urn:microsoft.com/office/officeart/2005/8/layout/hProcess9"/>
    <dgm:cxn modelId="{53CD143E-E4DA-492E-A4FD-3E1B9B336A08}" type="presParOf" srcId="{0B895009-6E53-4358-B95F-4F1BEED800A2}" destId="{15693355-88D0-4A87-846C-991684E1884E}" srcOrd="7" destOrd="0" presId="urn:microsoft.com/office/officeart/2005/8/layout/hProcess9"/>
    <dgm:cxn modelId="{93FD0A39-AFDD-42D4-963C-24A110A59610}" type="presParOf" srcId="{0B895009-6E53-4358-B95F-4F1BEED800A2}" destId="{E71BBC45-7619-44E1-AB32-90A5F2D6424B}"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6_3" csCatId="accent6" phldr="1"/>
      <dgm:spPr/>
    </dgm:pt>
    <dgm:pt modelId="{4FEE613A-0AA4-4468-8351-A37AB424B96E}">
      <dgm:prSet phldrT="[Metin]" custT="1"/>
      <dgm:spPr>
        <a:solidFill>
          <a:srgbClr val="6D6D05"/>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İzleme</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8C8C00"/>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2 Standart</a:t>
          </a:r>
        </a:p>
      </dgm: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C8C800"/>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7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FFFF5B"/>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3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88C3AF05-CED3-46ED-A6E9-6B4358BBE498}">
      <dgm:prSet phldrT="[Metin]" custT="1"/>
      <dgm:spPr>
        <a:solidFill>
          <a:srgbClr val="FFFFA3"/>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1 Eylem</a:t>
          </a:r>
        </a:p>
      </dgm:t>
    </dgm:pt>
    <dgm:pt modelId="{C9D67972-96CA-49B8-807E-30624B1DDB04}" type="parTrans" cxnId="{0EE5CC33-31D0-4D45-A53D-B158E6B78444}">
      <dgm:prSet/>
      <dgm:spPr/>
      <dgm:t>
        <a:bodyPr/>
        <a:lstStyle/>
        <a:p>
          <a:endParaRPr lang="tr-TR" sz="1400">
            <a:latin typeface="Arial" panose="020B0604020202020204" pitchFamily="34" charset="0"/>
            <a:cs typeface="Arial" panose="020B0604020202020204" pitchFamily="34" charset="0"/>
          </a:endParaRPr>
        </a:p>
      </dgm:t>
    </dgm:pt>
    <dgm:pt modelId="{35DADDB7-5620-402E-89AA-A659B5C742D4}" type="sibTrans" cxnId="{0EE5CC33-31D0-4D45-A53D-B158E6B78444}">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3601"/>
      <dgm:spPr>
        <a:solidFill>
          <a:srgbClr val="FFFF9B"/>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dgm:presLayoutVars>
          <dgm:bulletEnabled val="1"/>
        </dgm:presLayoutVars>
      </dgm:prSet>
      <dgm:spPr/>
      <dgm:t>
        <a:bodyPr/>
        <a:lstStyle/>
        <a:p>
          <a:endParaRPr lang="tr-TR"/>
        </a:p>
      </dgm:t>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t>
        <a:bodyPr/>
        <a:lstStyle/>
        <a:p>
          <a:endParaRPr lang="tr-TR"/>
        </a:p>
      </dgm:t>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dgm:presLayoutVars>
          <dgm:bulletEnabled val="1"/>
        </dgm:presLayoutVars>
      </dgm:prSet>
      <dgm:spPr/>
      <dgm:t>
        <a:bodyPr/>
        <a:lstStyle/>
        <a:p>
          <a:endParaRPr lang="tr-TR"/>
        </a:p>
      </dgm:t>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custLinFactNeighborX="-19637" custLinFactNeighborY="10138">
        <dgm:presLayoutVars>
          <dgm:bulletEnabled val="1"/>
        </dgm:presLayoutVars>
      </dgm:prSet>
      <dgm:spPr/>
      <dgm:t>
        <a:bodyPr/>
        <a:lstStyle/>
        <a:p>
          <a:endParaRPr lang="tr-TR"/>
        </a:p>
      </dgm:t>
    </dgm:pt>
    <dgm:pt modelId="{7815B6C7-B6A3-49EB-97DD-40FA2F74D52E}" type="pres">
      <dgm:prSet presAssocID="{49E7931D-53BF-4398-AEAC-1F682F75B1F8}" presName="sibTrans" presStyleCnt="0"/>
      <dgm:spPr/>
    </dgm:pt>
    <dgm:pt modelId="{31D39451-B5FE-43B3-B705-9991D689E136}" type="pres">
      <dgm:prSet presAssocID="{88C3AF05-CED3-46ED-A6E9-6B4358BBE498}" presName="textNode" presStyleLbl="node1" presStyleIdx="4" presStyleCnt="5" custScaleY="150000" custLinFactNeighborX="997" custLinFactNeighborY="1099">
        <dgm:presLayoutVars>
          <dgm:bulletEnabled val="1"/>
        </dgm:presLayoutVars>
      </dgm:prSet>
      <dgm:spPr/>
      <dgm:t>
        <a:bodyPr/>
        <a:lstStyle/>
        <a:p>
          <a:endParaRPr lang="tr-TR"/>
        </a:p>
      </dgm:t>
    </dgm:pt>
  </dgm:ptLst>
  <dgm:cxnLst>
    <dgm:cxn modelId="{3421E94C-A5CA-4423-A1CB-B52058917D94}" type="presOf" srcId="{91EF3888-2B6D-47EF-9803-4E5FB77AADC8}" destId="{80BB0287-C84E-41D7-8BB0-9C56012F22DF}" srcOrd="0" destOrd="0" presId="urn:microsoft.com/office/officeart/2005/8/layout/hProcess9"/>
    <dgm:cxn modelId="{11847077-E29C-49D6-9A87-1B04A749466E}" type="presOf" srcId="{F9E031BF-2C8A-452A-A448-862CC15484A9}" destId="{DFD3C871-0AB8-4ABA-8550-378B43147800}" srcOrd="0" destOrd="0" presId="urn:microsoft.com/office/officeart/2005/8/layout/hProcess9"/>
    <dgm:cxn modelId="{63CBC252-09E7-436E-99BA-F13011E6CAED}" type="presOf" srcId="{0661351C-A33D-4ADA-BC1B-3DE6268D2D65}" destId="{34B55FDD-8A9C-4F11-92F5-4B376539BA6A}" srcOrd="0" destOrd="0" presId="urn:microsoft.com/office/officeart/2005/8/layout/hProcess9"/>
    <dgm:cxn modelId="{9A7EBC5C-01A4-4759-B420-9C4523BB7DF2}" type="presOf" srcId="{4FEE613A-0AA4-4468-8351-A37AB424B96E}" destId="{C7686553-F811-40DB-B978-8B2EC7B1293B}"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9241B329-1FF0-48D1-91ED-8251DC6AE564}" srcId="{0661351C-A33D-4ADA-BC1B-3DE6268D2D65}" destId="{4FEE613A-0AA4-4468-8351-A37AB424B96E}" srcOrd="0" destOrd="0" parTransId="{791000D9-E64B-4D51-9706-94B427DC4814}" sibTransId="{12AC55EA-66A8-40F9-A136-ADBB57DB63D3}"/>
    <dgm:cxn modelId="{2D7D210A-EBBC-44D3-95A6-5E855A96050D}" type="presOf" srcId="{F116B731-F74D-454C-AF62-B835D07025BE}" destId="{DFDA1FC0-4AD9-4C17-99F0-6050E1E4A61E}" srcOrd="0" destOrd="0" presId="urn:microsoft.com/office/officeart/2005/8/layout/hProcess9"/>
    <dgm:cxn modelId="{0EE5CC33-31D0-4D45-A53D-B158E6B78444}" srcId="{0661351C-A33D-4ADA-BC1B-3DE6268D2D65}" destId="{88C3AF05-CED3-46ED-A6E9-6B4358BBE498}" srcOrd="4" destOrd="0" parTransId="{C9D67972-96CA-49B8-807E-30624B1DDB04}" sibTransId="{35DADDB7-5620-402E-89AA-A659B5C742D4}"/>
    <dgm:cxn modelId="{DADB64F9-865E-4BE2-A94A-4C6F56EAB9D8}" srcId="{0661351C-A33D-4ADA-BC1B-3DE6268D2D65}" destId="{F9E031BF-2C8A-452A-A448-862CC15484A9}" srcOrd="3" destOrd="0" parTransId="{39375F74-476E-49A4-A62A-5D7ADA8534E4}" sibTransId="{49E7931D-53BF-4398-AEAC-1F682F75B1F8}"/>
    <dgm:cxn modelId="{71E4281D-539A-4F0D-905A-58C05FA2831D}" srcId="{0661351C-A33D-4ADA-BC1B-3DE6268D2D65}" destId="{F116B731-F74D-454C-AF62-B835D07025BE}" srcOrd="1" destOrd="0" parTransId="{7DA64343-340F-4E9E-9C31-F7139F7C76BE}" sibTransId="{056BC5B2-D967-4717-B607-9B1BA44B2426}"/>
    <dgm:cxn modelId="{92BF53E6-6B7F-4E5F-8030-39A9AD1104F4}" type="presOf" srcId="{88C3AF05-CED3-46ED-A6E9-6B4358BBE498}" destId="{31D39451-B5FE-43B3-B705-9991D689E136}" srcOrd="0" destOrd="0" presId="urn:microsoft.com/office/officeart/2005/8/layout/hProcess9"/>
    <dgm:cxn modelId="{EE063BBB-6D7B-40CC-8003-DFEED54BF689}" type="presParOf" srcId="{34B55FDD-8A9C-4F11-92F5-4B376539BA6A}" destId="{DC6DB92E-322C-437C-BC95-87F01FB7A1F1}" srcOrd="0" destOrd="0" presId="urn:microsoft.com/office/officeart/2005/8/layout/hProcess9"/>
    <dgm:cxn modelId="{E81B5927-969C-4049-9FDF-193C6E30C5E4}" type="presParOf" srcId="{34B55FDD-8A9C-4F11-92F5-4B376539BA6A}" destId="{0B895009-6E53-4358-B95F-4F1BEED800A2}" srcOrd="1" destOrd="0" presId="urn:microsoft.com/office/officeart/2005/8/layout/hProcess9"/>
    <dgm:cxn modelId="{BB03ECA7-1F90-4437-9BBD-F4B443E78A7B}" type="presParOf" srcId="{0B895009-6E53-4358-B95F-4F1BEED800A2}" destId="{C7686553-F811-40DB-B978-8B2EC7B1293B}" srcOrd="0" destOrd="0" presId="urn:microsoft.com/office/officeart/2005/8/layout/hProcess9"/>
    <dgm:cxn modelId="{BD5BC884-315A-4C8E-A3CC-35FBA27DCF3F}" type="presParOf" srcId="{0B895009-6E53-4358-B95F-4F1BEED800A2}" destId="{EB034699-4A16-4ACE-8DF0-D826F15C27E2}" srcOrd="1" destOrd="0" presId="urn:microsoft.com/office/officeart/2005/8/layout/hProcess9"/>
    <dgm:cxn modelId="{06E59941-DE4F-4C75-9769-74195BAA9E3B}" type="presParOf" srcId="{0B895009-6E53-4358-B95F-4F1BEED800A2}" destId="{DFDA1FC0-4AD9-4C17-99F0-6050E1E4A61E}" srcOrd="2" destOrd="0" presId="urn:microsoft.com/office/officeart/2005/8/layout/hProcess9"/>
    <dgm:cxn modelId="{BBA0519C-0CED-4A7B-892C-272AF95D7593}" type="presParOf" srcId="{0B895009-6E53-4358-B95F-4F1BEED800A2}" destId="{23E5025D-4202-44CD-A7C1-DAA78A672E64}" srcOrd="3" destOrd="0" presId="urn:microsoft.com/office/officeart/2005/8/layout/hProcess9"/>
    <dgm:cxn modelId="{1BE4772E-98E7-46D6-B5A2-AABD7D6CF4AD}" type="presParOf" srcId="{0B895009-6E53-4358-B95F-4F1BEED800A2}" destId="{80BB0287-C84E-41D7-8BB0-9C56012F22DF}" srcOrd="4" destOrd="0" presId="urn:microsoft.com/office/officeart/2005/8/layout/hProcess9"/>
    <dgm:cxn modelId="{36295797-8467-4DE4-AFEC-CF30C7515AF4}" type="presParOf" srcId="{0B895009-6E53-4358-B95F-4F1BEED800A2}" destId="{C55479B2-B049-4D2B-BB13-996328566459}" srcOrd="5" destOrd="0" presId="urn:microsoft.com/office/officeart/2005/8/layout/hProcess9"/>
    <dgm:cxn modelId="{C0FE3208-005C-4907-B2FF-35142EEA5B40}" type="presParOf" srcId="{0B895009-6E53-4358-B95F-4F1BEED800A2}" destId="{DFD3C871-0AB8-4ABA-8550-378B43147800}" srcOrd="6" destOrd="0" presId="urn:microsoft.com/office/officeart/2005/8/layout/hProcess9"/>
    <dgm:cxn modelId="{DCB0D6CC-6EE9-465C-91AB-18BCF24AFD88}" type="presParOf" srcId="{0B895009-6E53-4358-B95F-4F1BEED800A2}" destId="{7815B6C7-B6A3-49EB-97DD-40FA2F74D52E}" srcOrd="7" destOrd="0" presId="urn:microsoft.com/office/officeart/2005/8/layout/hProcess9"/>
    <dgm:cxn modelId="{7F4A5275-F14A-4079-91E6-D89891C6E5A8}" type="presParOf" srcId="{0B895009-6E53-4358-B95F-4F1BEED800A2}" destId="{31D39451-B5FE-43B3-B705-9991D689E136}"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1_3" csCatId="accent1" phldr="1"/>
      <dgm:spPr/>
    </dgm:pt>
    <dgm:pt modelId="{4FEE613A-0AA4-4468-8351-A37AB424B96E}">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200" b="1" dirty="0">
              <a:solidFill>
                <a:schemeClr val="tx1"/>
              </a:solidFill>
              <a:latin typeface="Arial" panose="020B0604020202020204" pitchFamily="34" charset="0"/>
              <a:cs typeface="Arial" panose="020B0604020202020204" pitchFamily="34" charset="0"/>
            </a:rPr>
            <a:t>5 BİLEŞEN</a:t>
          </a:r>
        </a:p>
      </dgm:t>
    </dgm:pt>
    <dgm:pt modelId="{791000D9-E64B-4D51-9706-94B427DC4814}" type="parTrans" cxnId="{9241B329-1FF0-48D1-91ED-8251DC6AE564}">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200" b="1" dirty="0">
              <a:solidFill>
                <a:schemeClr val="tx1"/>
              </a:solidFill>
              <a:latin typeface="Arial" panose="020B0604020202020204" pitchFamily="34" charset="0"/>
              <a:cs typeface="Arial" panose="020B0604020202020204" pitchFamily="34" charset="0"/>
            </a:rPr>
            <a:t>18 STANDART</a:t>
          </a:r>
        </a:p>
      </dgm:t>
    </dgm:pt>
    <dgm:pt modelId="{7DA64343-340F-4E9E-9C31-F7139F7C76BE}" type="parTrans" cxnId="{71E4281D-539A-4F0D-905A-58C05FA2831D}">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200" b="1" dirty="0">
              <a:solidFill>
                <a:schemeClr val="tx1"/>
              </a:solidFill>
              <a:latin typeface="Arial" panose="020B0604020202020204" pitchFamily="34" charset="0"/>
              <a:cs typeface="Arial" panose="020B0604020202020204" pitchFamily="34" charset="0"/>
            </a:rPr>
            <a:t>79 GENEL ŞART</a:t>
          </a:r>
        </a:p>
      </dgm:t>
    </dgm:pt>
    <dgm:pt modelId="{2DCC58AB-711E-4EF4-9296-43FD5107FE01}" type="parTrans" cxnId="{D042B892-3BC3-497D-80B2-AD0BE88AF783}">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200" b="1" dirty="0">
              <a:solidFill>
                <a:schemeClr val="tx1"/>
              </a:solidFill>
              <a:latin typeface="Arial" panose="020B0604020202020204" pitchFamily="34" charset="0"/>
              <a:cs typeface="Arial" panose="020B0604020202020204" pitchFamily="34" charset="0"/>
            </a:rPr>
            <a:t>TOPLAM EYLEM</a:t>
          </a:r>
        </a:p>
      </dgm:t>
    </dgm:pt>
    <dgm:pt modelId="{39375F74-476E-49A4-A62A-5D7ADA8534E4}" type="parTrans" cxnId="{DADB64F9-865E-4BE2-A94A-4C6F56EAB9D8}">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200" b="1">
            <a:solidFill>
              <a:schemeClr val="tx1"/>
            </a:solidFill>
            <a:latin typeface="Arial" panose="020B0604020202020204" pitchFamily="34" charset="0"/>
            <a:cs typeface="Arial" panose="020B0604020202020204" pitchFamily="34" charset="0"/>
          </a:endParaRPr>
        </a:p>
      </dgm:t>
    </dgm:pt>
    <dgm:pt modelId="{45D18266-3ED2-4313-8B97-FD39540DEE28}">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200" b="1" dirty="0">
              <a:solidFill>
                <a:schemeClr val="tx1"/>
              </a:solidFill>
              <a:latin typeface="Arial" panose="020B0604020202020204" pitchFamily="34" charset="0"/>
              <a:cs typeface="Arial" panose="020B0604020202020204" pitchFamily="34" charset="0"/>
            </a:rPr>
            <a:t>İSM EYLEM</a:t>
          </a:r>
        </a:p>
      </dgm:t>
    </dgm:pt>
    <dgm:pt modelId="{6D521C52-0D9F-434F-BA58-44E68CC7D1A8}" type="parTrans" cxnId="{35D9C83A-8038-454C-B40A-AC48DBEBE6D2}">
      <dgm:prSet/>
      <dgm:spPr/>
      <dgm:t>
        <a:bodyPr/>
        <a:lstStyle/>
        <a:p>
          <a:endParaRPr lang="tr-TR" sz="1200" b="1">
            <a:latin typeface="Arial" panose="020B0604020202020204" pitchFamily="34" charset="0"/>
            <a:cs typeface="Arial" panose="020B0604020202020204" pitchFamily="34" charset="0"/>
          </a:endParaRPr>
        </a:p>
      </dgm:t>
    </dgm:pt>
    <dgm:pt modelId="{E95BEB2B-F5E2-4A9C-B29D-9F4825023AB7}" type="sibTrans" cxnId="{35D9C83A-8038-454C-B40A-AC48DBEBE6D2}">
      <dgm:prSet/>
      <dgm:spPr/>
      <dgm:t>
        <a:bodyPr/>
        <a:lstStyle/>
        <a:p>
          <a:endParaRPr lang="tr-TR" sz="1200" b="1">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40000" custLinFactNeighborX="219" custLinFactNeighborY="779"/>
      <dgm:spPr>
        <a:solidFill>
          <a:schemeClr val="bg1"/>
        </a:solidFill>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X="104534" custScaleY="150000">
        <dgm:presLayoutVars>
          <dgm:bulletEnabled val="1"/>
        </dgm:presLayoutVars>
      </dgm:prSet>
      <dgm:spPr/>
      <dgm:t>
        <a:bodyPr/>
        <a:lstStyle/>
        <a:p>
          <a:endParaRPr lang="tr-TR"/>
        </a:p>
      </dgm:t>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t>
        <a:bodyPr/>
        <a:lstStyle/>
        <a:p>
          <a:endParaRPr lang="tr-TR"/>
        </a:p>
      </dgm:t>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custLinFactNeighborX="0" custLinFactNeighborY="0">
        <dgm:presLayoutVars>
          <dgm:bulletEnabled val="1"/>
        </dgm:presLayoutVars>
      </dgm:prSet>
      <dgm:spPr/>
      <dgm:t>
        <a:bodyPr/>
        <a:lstStyle/>
        <a:p>
          <a:endParaRPr lang="tr-TR"/>
        </a:p>
      </dgm:t>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t>
        <a:bodyPr/>
        <a:lstStyle/>
        <a:p>
          <a:endParaRPr lang="tr-TR"/>
        </a:p>
      </dgm:t>
    </dgm:pt>
    <dgm:pt modelId="{AC9B710E-5BA5-48AF-B7DA-16847E92C73C}" type="pres">
      <dgm:prSet presAssocID="{49E7931D-53BF-4398-AEAC-1F682F75B1F8}" presName="sibTrans" presStyleCnt="0"/>
      <dgm:spPr/>
    </dgm:pt>
    <dgm:pt modelId="{98AFBCFE-237F-4446-82D2-73FD43A07CFF}" type="pres">
      <dgm:prSet presAssocID="{45D18266-3ED2-4313-8B97-FD39540DEE28}" presName="textNode" presStyleLbl="node1" presStyleIdx="4" presStyleCnt="5" custScaleY="150000">
        <dgm:presLayoutVars>
          <dgm:bulletEnabled val="1"/>
        </dgm:presLayoutVars>
      </dgm:prSet>
      <dgm:spPr/>
      <dgm:t>
        <a:bodyPr/>
        <a:lstStyle/>
        <a:p>
          <a:endParaRPr lang="tr-TR"/>
        </a:p>
      </dgm:t>
    </dgm:pt>
  </dgm:ptLst>
  <dgm:cxnLst>
    <dgm:cxn modelId="{71E4281D-539A-4F0D-905A-58C05FA2831D}" srcId="{0661351C-A33D-4ADA-BC1B-3DE6268D2D65}" destId="{F116B731-F74D-454C-AF62-B835D07025BE}" srcOrd="1" destOrd="0" parTransId="{7DA64343-340F-4E9E-9C31-F7139F7C76BE}" sibTransId="{056BC5B2-D967-4717-B607-9B1BA44B2426}"/>
    <dgm:cxn modelId="{5D806CF1-E7C9-41A8-9F9C-D465B211E80A}" type="presOf" srcId="{0661351C-A33D-4ADA-BC1B-3DE6268D2D65}" destId="{34B55FDD-8A9C-4F11-92F5-4B376539BA6A}" srcOrd="0" destOrd="0" presId="urn:microsoft.com/office/officeart/2005/8/layout/hProcess9"/>
    <dgm:cxn modelId="{DF170626-ED89-433C-9203-D956683A620B}" type="presOf" srcId="{45D18266-3ED2-4313-8B97-FD39540DEE28}" destId="{98AFBCFE-237F-4446-82D2-73FD43A07CFF}"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35D9C83A-8038-454C-B40A-AC48DBEBE6D2}" srcId="{0661351C-A33D-4ADA-BC1B-3DE6268D2D65}" destId="{45D18266-3ED2-4313-8B97-FD39540DEE28}" srcOrd="4" destOrd="0" parTransId="{6D521C52-0D9F-434F-BA58-44E68CC7D1A8}" sibTransId="{E95BEB2B-F5E2-4A9C-B29D-9F4825023AB7}"/>
    <dgm:cxn modelId="{BFE0B443-96EE-4834-9EDE-FE5A69B70441}" type="presOf" srcId="{91EF3888-2B6D-47EF-9803-4E5FB77AADC8}" destId="{80BB0287-C84E-41D7-8BB0-9C56012F22DF}" srcOrd="0" destOrd="0" presId="urn:microsoft.com/office/officeart/2005/8/layout/hProcess9"/>
    <dgm:cxn modelId="{9241B329-1FF0-48D1-91ED-8251DC6AE564}" srcId="{0661351C-A33D-4ADA-BC1B-3DE6268D2D65}" destId="{4FEE613A-0AA4-4468-8351-A37AB424B96E}" srcOrd="0" destOrd="0" parTransId="{791000D9-E64B-4D51-9706-94B427DC4814}" sibTransId="{12AC55EA-66A8-40F9-A136-ADBB57DB63D3}"/>
    <dgm:cxn modelId="{48398DE0-4711-46BF-931F-2315C8AA0CAC}" type="presOf" srcId="{F9E031BF-2C8A-452A-A448-862CC15484A9}" destId="{DFD3C871-0AB8-4ABA-8550-378B43147800}" srcOrd="0" destOrd="0" presId="urn:microsoft.com/office/officeart/2005/8/layout/hProcess9"/>
    <dgm:cxn modelId="{535A5D88-305F-44A8-B3E3-4769951065D4}" type="presOf" srcId="{F116B731-F74D-454C-AF62-B835D07025BE}" destId="{DFDA1FC0-4AD9-4C17-99F0-6050E1E4A61E}" srcOrd="0" destOrd="0" presId="urn:microsoft.com/office/officeart/2005/8/layout/hProcess9"/>
    <dgm:cxn modelId="{56914771-F6CF-45AF-B203-B75ECFDE7C4D}" type="presOf" srcId="{4FEE613A-0AA4-4468-8351-A37AB424B96E}" destId="{C7686553-F811-40DB-B978-8B2EC7B1293B}"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59CEDC20-F46C-42E8-B64E-BFC85942EEB7}" type="presParOf" srcId="{34B55FDD-8A9C-4F11-92F5-4B376539BA6A}" destId="{DC6DB92E-322C-437C-BC95-87F01FB7A1F1}" srcOrd="0" destOrd="0" presId="urn:microsoft.com/office/officeart/2005/8/layout/hProcess9"/>
    <dgm:cxn modelId="{CBBFE0C4-A84E-4363-BA87-54B2DA4ED0A1}" type="presParOf" srcId="{34B55FDD-8A9C-4F11-92F5-4B376539BA6A}" destId="{0B895009-6E53-4358-B95F-4F1BEED800A2}" srcOrd="1" destOrd="0" presId="urn:microsoft.com/office/officeart/2005/8/layout/hProcess9"/>
    <dgm:cxn modelId="{CCBC8AC2-C7EA-44D1-AF43-28DA5AC44282}" type="presParOf" srcId="{0B895009-6E53-4358-B95F-4F1BEED800A2}" destId="{C7686553-F811-40DB-B978-8B2EC7B1293B}" srcOrd="0" destOrd="0" presId="urn:microsoft.com/office/officeart/2005/8/layout/hProcess9"/>
    <dgm:cxn modelId="{567CBB84-6F87-4872-802C-365B249F9DE9}" type="presParOf" srcId="{0B895009-6E53-4358-B95F-4F1BEED800A2}" destId="{EB034699-4A16-4ACE-8DF0-D826F15C27E2}" srcOrd="1" destOrd="0" presId="urn:microsoft.com/office/officeart/2005/8/layout/hProcess9"/>
    <dgm:cxn modelId="{03984D04-3479-44EF-B431-D65977476B3C}" type="presParOf" srcId="{0B895009-6E53-4358-B95F-4F1BEED800A2}" destId="{DFDA1FC0-4AD9-4C17-99F0-6050E1E4A61E}" srcOrd="2" destOrd="0" presId="urn:microsoft.com/office/officeart/2005/8/layout/hProcess9"/>
    <dgm:cxn modelId="{35A1E5B7-47CC-4C94-964F-D40E785A0CBD}" type="presParOf" srcId="{0B895009-6E53-4358-B95F-4F1BEED800A2}" destId="{23E5025D-4202-44CD-A7C1-DAA78A672E64}" srcOrd="3" destOrd="0" presId="urn:microsoft.com/office/officeart/2005/8/layout/hProcess9"/>
    <dgm:cxn modelId="{3BA3F7DD-6153-4A60-B5CD-5BB6848BD925}" type="presParOf" srcId="{0B895009-6E53-4358-B95F-4F1BEED800A2}" destId="{80BB0287-C84E-41D7-8BB0-9C56012F22DF}" srcOrd="4" destOrd="0" presId="urn:microsoft.com/office/officeart/2005/8/layout/hProcess9"/>
    <dgm:cxn modelId="{F27FEC18-D180-40E7-A0A1-500946D81011}" type="presParOf" srcId="{0B895009-6E53-4358-B95F-4F1BEED800A2}" destId="{C55479B2-B049-4D2B-BB13-996328566459}" srcOrd="5" destOrd="0" presId="urn:microsoft.com/office/officeart/2005/8/layout/hProcess9"/>
    <dgm:cxn modelId="{EFE89829-29CA-4B64-B692-AB604291231C}" type="presParOf" srcId="{0B895009-6E53-4358-B95F-4F1BEED800A2}" destId="{DFD3C871-0AB8-4ABA-8550-378B43147800}" srcOrd="6" destOrd="0" presId="urn:microsoft.com/office/officeart/2005/8/layout/hProcess9"/>
    <dgm:cxn modelId="{3FF2E73D-96E2-4391-B9DE-B89407067840}" type="presParOf" srcId="{0B895009-6E53-4358-B95F-4F1BEED800A2}" destId="{AC9B710E-5BA5-48AF-B7DA-16847E92C73C}" srcOrd="7" destOrd="0" presId="urn:microsoft.com/office/officeart/2005/8/layout/hProcess9"/>
    <dgm:cxn modelId="{C752FD69-C3EC-43A5-B5A5-04F49E84E8AD}" type="presParOf" srcId="{0B895009-6E53-4358-B95F-4F1BEED800A2}" destId="{98AFBCFE-237F-4446-82D2-73FD43A07CFF}"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1_3" csCatId="accent1" phldr="1"/>
      <dgm:spPr/>
    </dgm:pt>
    <dgm:pt modelId="{4FEE613A-0AA4-4468-8351-A37AB424B96E}">
      <dgm:prSet phldrT="[Metin]" custT="1"/>
      <dgm:spPr>
        <a:solidFill>
          <a:srgbClr val="2F2F9A"/>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Kontrol Ortamı</a:t>
          </a:r>
        </a:p>
      </dgm:t>
    </dgm:pt>
    <dgm:pt modelId="{791000D9-E64B-4D51-9706-94B427DC4814}" type="par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12AC55EA-66A8-40F9-A136-ADBB57DB63D3}" type="sibTrans" cxnId="{9241B329-1FF0-48D1-91ED-8251DC6AE564}">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116B731-F74D-454C-AF62-B835D07025BE}">
      <dgm:prSet phldrT="[Metin]" custT="1"/>
      <dgm:spPr>
        <a:solidFill>
          <a:srgbClr val="00008C"/>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4 Standart</a:t>
          </a: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7DA64343-340F-4E9E-9C31-F7139F7C76BE}" type="par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rgbClr val="0000C8"/>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26 Genel Şart</a:t>
          </a:r>
        </a:p>
      </dgm:t>
    </dgm:pt>
    <dgm:pt modelId="{2DCC58AB-711E-4EF4-9296-43FD5107FE01}" type="par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rgbClr val="5B5BFF"/>
        </a:solidFill>
        <a:ln w="28575">
          <a:solidFill>
            <a:schemeClr val="tx1"/>
          </a:solidFill>
        </a:ln>
        <a:scene3d>
          <a:camera prst="orthographicFront"/>
          <a:lightRig rig="threePt" dir="t"/>
        </a:scene3d>
        <a:sp3d>
          <a:bevelT/>
        </a:sp3d>
      </dgm:spPr>
      <dgm:t>
        <a:bodyPr/>
        <a:lstStyle/>
        <a:p>
          <a:r>
            <a:rPr lang="tr-TR" sz="1400" b="1" dirty="0">
              <a:solidFill>
                <a:schemeClr val="bg1"/>
              </a:solidFill>
              <a:latin typeface="Arial" panose="020B0604020202020204" pitchFamily="34" charset="0"/>
              <a:cs typeface="Arial" panose="020B0604020202020204" pitchFamily="34" charset="0"/>
            </a:rPr>
            <a:t>28 Eylem</a:t>
          </a:r>
        </a:p>
      </dgm:t>
    </dgm:pt>
    <dgm:pt modelId="{39375F74-476E-49A4-A62A-5D7ADA8534E4}" type="par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400" b="1">
            <a:solidFill>
              <a:schemeClr val="tx1"/>
            </a:solidFill>
            <a:latin typeface="Arial" panose="020B0604020202020204" pitchFamily="34" charset="0"/>
            <a:cs typeface="Arial" panose="020B0604020202020204" pitchFamily="34" charset="0"/>
          </a:endParaRPr>
        </a:p>
      </dgm:t>
    </dgm:pt>
    <dgm:pt modelId="{45D18266-3ED2-4313-8B97-FD39540DEE28}">
      <dgm:prSet phldrT="[Metin]" custT="1"/>
      <dgm:spPr>
        <a:solidFill>
          <a:srgbClr val="A3A3FF"/>
        </a:solidFill>
        <a:ln w="28575">
          <a:solidFill>
            <a:schemeClr val="tx1"/>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20 Eylem</a:t>
          </a:r>
        </a:p>
      </dgm:t>
    </dgm:pt>
    <dgm:pt modelId="{6D521C52-0D9F-434F-BA58-44E68CC7D1A8}" type="parTrans" cxnId="{35D9C83A-8038-454C-B40A-AC48DBEBE6D2}">
      <dgm:prSet/>
      <dgm:spPr/>
      <dgm:t>
        <a:bodyPr/>
        <a:lstStyle/>
        <a:p>
          <a:endParaRPr lang="tr-TR" sz="1400">
            <a:latin typeface="Arial" panose="020B0604020202020204" pitchFamily="34" charset="0"/>
            <a:cs typeface="Arial" panose="020B0604020202020204" pitchFamily="34" charset="0"/>
          </a:endParaRPr>
        </a:p>
      </dgm:t>
    </dgm:pt>
    <dgm:pt modelId="{E95BEB2B-F5E2-4A9C-B29D-9F4825023AB7}" type="sibTrans" cxnId="{35D9C83A-8038-454C-B40A-AC48DBEBE6D2}">
      <dgm:prSet/>
      <dgm:spPr/>
      <dgm:t>
        <a:bodyPr/>
        <a:lstStyle/>
        <a:p>
          <a:endParaRPr lang="tr-TR" sz="1400">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92000" custLinFactNeighborX="219" custLinFactNeighborY="2190"/>
      <dgm:spPr>
        <a:solidFill>
          <a:srgbClr val="D8D2FE"/>
        </a:solidFill>
        <a:ln>
          <a:solidFill>
            <a:schemeClr val="tx1"/>
          </a:solidFill>
        </a:ln>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ScaleY="150000">
        <dgm:presLayoutVars>
          <dgm:bulletEnabled val="1"/>
        </dgm:presLayoutVars>
      </dgm:prSet>
      <dgm:spPr/>
      <dgm:t>
        <a:bodyPr/>
        <a:lstStyle/>
        <a:p>
          <a:endParaRPr lang="tr-TR"/>
        </a:p>
      </dgm:t>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ScaleY="150000">
        <dgm:presLayoutVars>
          <dgm:bulletEnabled val="1"/>
        </dgm:presLayoutVars>
      </dgm:prSet>
      <dgm:spPr/>
      <dgm:t>
        <a:bodyPr/>
        <a:lstStyle/>
        <a:p>
          <a:endParaRPr lang="tr-TR"/>
        </a:p>
      </dgm:t>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ScaleY="150000" custLinFactNeighborX="0" custLinFactNeighborY="0">
        <dgm:presLayoutVars>
          <dgm:bulletEnabled val="1"/>
        </dgm:presLayoutVars>
      </dgm:prSet>
      <dgm:spPr/>
      <dgm:t>
        <a:bodyPr/>
        <a:lstStyle/>
        <a:p>
          <a:endParaRPr lang="tr-TR"/>
        </a:p>
      </dgm:t>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dgm:presLayoutVars>
          <dgm:bulletEnabled val="1"/>
        </dgm:presLayoutVars>
      </dgm:prSet>
      <dgm:spPr/>
      <dgm:t>
        <a:bodyPr/>
        <a:lstStyle/>
        <a:p>
          <a:endParaRPr lang="tr-TR"/>
        </a:p>
      </dgm:t>
    </dgm:pt>
    <dgm:pt modelId="{AC9B710E-5BA5-48AF-B7DA-16847E92C73C}" type="pres">
      <dgm:prSet presAssocID="{49E7931D-53BF-4398-AEAC-1F682F75B1F8}" presName="sibTrans" presStyleCnt="0"/>
      <dgm:spPr/>
    </dgm:pt>
    <dgm:pt modelId="{98AFBCFE-237F-4446-82D2-73FD43A07CFF}" type="pres">
      <dgm:prSet presAssocID="{45D18266-3ED2-4313-8B97-FD39540DEE28}" presName="textNode" presStyleLbl="node1" presStyleIdx="4" presStyleCnt="5" custScaleY="150000">
        <dgm:presLayoutVars>
          <dgm:bulletEnabled val="1"/>
        </dgm:presLayoutVars>
      </dgm:prSet>
      <dgm:spPr/>
      <dgm:t>
        <a:bodyPr/>
        <a:lstStyle/>
        <a:p>
          <a:endParaRPr lang="tr-TR"/>
        </a:p>
      </dgm:t>
    </dgm:pt>
  </dgm:ptLst>
  <dgm:cxnLst>
    <dgm:cxn modelId="{D042B892-3BC3-497D-80B2-AD0BE88AF783}" srcId="{0661351C-A33D-4ADA-BC1B-3DE6268D2D65}" destId="{91EF3888-2B6D-47EF-9803-4E5FB77AADC8}" srcOrd="2" destOrd="0" parTransId="{2DCC58AB-711E-4EF4-9296-43FD5107FE01}" sibTransId="{47143B4B-FA87-4F7C-B8C6-1F256BB1ECEB}"/>
    <dgm:cxn modelId="{27D25476-7F74-4049-8E57-DCC664FD03F9}" type="presOf" srcId="{0661351C-A33D-4ADA-BC1B-3DE6268D2D65}" destId="{34B55FDD-8A9C-4F11-92F5-4B376539BA6A}" srcOrd="0" destOrd="0" presId="urn:microsoft.com/office/officeart/2005/8/layout/hProcess9"/>
    <dgm:cxn modelId="{9241B329-1FF0-48D1-91ED-8251DC6AE564}" srcId="{0661351C-A33D-4ADA-BC1B-3DE6268D2D65}" destId="{4FEE613A-0AA4-4468-8351-A37AB424B96E}" srcOrd="0" destOrd="0" parTransId="{791000D9-E64B-4D51-9706-94B427DC4814}" sibTransId="{12AC55EA-66A8-40F9-A136-ADBB57DB63D3}"/>
    <dgm:cxn modelId="{24722B2A-0338-4517-81F7-D935AE81ED73}" type="presOf" srcId="{4FEE613A-0AA4-4468-8351-A37AB424B96E}" destId="{C7686553-F811-40DB-B978-8B2EC7B1293B}" srcOrd="0" destOrd="0" presId="urn:microsoft.com/office/officeart/2005/8/layout/hProcess9"/>
    <dgm:cxn modelId="{69D8B447-5838-44F1-939D-D58793A94CC1}" type="presOf" srcId="{F9E031BF-2C8A-452A-A448-862CC15484A9}" destId="{DFD3C871-0AB8-4ABA-8550-378B43147800}" srcOrd="0" destOrd="0" presId="urn:microsoft.com/office/officeart/2005/8/layout/hProcess9"/>
    <dgm:cxn modelId="{D783F368-9C6B-4E70-8307-59059192FC10}" type="presOf" srcId="{45D18266-3ED2-4313-8B97-FD39540DEE28}" destId="{98AFBCFE-237F-4446-82D2-73FD43A07CFF}" srcOrd="0" destOrd="0" presId="urn:microsoft.com/office/officeart/2005/8/layout/hProcess9"/>
    <dgm:cxn modelId="{35D9C83A-8038-454C-B40A-AC48DBEBE6D2}" srcId="{0661351C-A33D-4ADA-BC1B-3DE6268D2D65}" destId="{45D18266-3ED2-4313-8B97-FD39540DEE28}" srcOrd="4" destOrd="0" parTransId="{6D521C52-0D9F-434F-BA58-44E68CC7D1A8}" sibTransId="{E95BEB2B-F5E2-4A9C-B29D-9F4825023AB7}"/>
    <dgm:cxn modelId="{C147A59C-D369-42C4-86BF-7EE8614CBD51}" type="presOf" srcId="{F116B731-F74D-454C-AF62-B835D07025BE}" destId="{DFDA1FC0-4AD9-4C17-99F0-6050E1E4A61E}"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71E4281D-539A-4F0D-905A-58C05FA2831D}" srcId="{0661351C-A33D-4ADA-BC1B-3DE6268D2D65}" destId="{F116B731-F74D-454C-AF62-B835D07025BE}" srcOrd="1" destOrd="0" parTransId="{7DA64343-340F-4E9E-9C31-F7139F7C76BE}" sibTransId="{056BC5B2-D967-4717-B607-9B1BA44B2426}"/>
    <dgm:cxn modelId="{CD0FB161-668E-4AC8-9381-F8E2DB5F8F0D}" type="presOf" srcId="{91EF3888-2B6D-47EF-9803-4E5FB77AADC8}" destId="{80BB0287-C84E-41D7-8BB0-9C56012F22DF}" srcOrd="0" destOrd="0" presId="urn:microsoft.com/office/officeart/2005/8/layout/hProcess9"/>
    <dgm:cxn modelId="{5AC46940-6688-4552-969B-335F4BD7BF62}" type="presParOf" srcId="{34B55FDD-8A9C-4F11-92F5-4B376539BA6A}" destId="{DC6DB92E-322C-437C-BC95-87F01FB7A1F1}" srcOrd="0" destOrd="0" presId="urn:microsoft.com/office/officeart/2005/8/layout/hProcess9"/>
    <dgm:cxn modelId="{FC044041-FABE-4985-8835-2EDAA5CB2E96}" type="presParOf" srcId="{34B55FDD-8A9C-4F11-92F5-4B376539BA6A}" destId="{0B895009-6E53-4358-B95F-4F1BEED800A2}" srcOrd="1" destOrd="0" presId="urn:microsoft.com/office/officeart/2005/8/layout/hProcess9"/>
    <dgm:cxn modelId="{0A5E40D6-75E2-47D9-BB51-763D343273A5}" type="presParOf" srcId="{0B895009-6E53-4358-B95F-4F1BEED800A2}" destId="{C7686553-F811-40DB-B978-8B2EC7B1293B}" srcOrd="0" destOrd="0" presId="urn:microsoft.com/office/officeart/2005/8/layout/hProcess9"/>
    <dgm:cxn modelId="{7BC684FB-2E5E-4050-90FD-E4B75BB5688C}" type="presParOf" srcId="{0B895009-6E53-4358-B95F-4F1BEED800A2}" destId="{EB034699-4A16-4ACE-8DF0-D826F15C27E2}" srcOrd="1" destOrd="0" presId="urn:microsoft.com/office/officeart/2005/8/layout/hProcess9"/>
    <dgm:cxn modelId="{6977A2F9-C5D9-4613-BE1E-107C06D9B66F}" type="presParOf" srcId="{0B895009-6E53-4358-B95F-4F1BEED800A2}" destId="{DFDA1FC0-4AD9-4C17-99F0-6050E1E4A61E}" srcOrd="2" destOrd="0" presId="urn:microsoft.com/office/officeart/2005/8/layout/hProcess9"/>
    <dgm:cxn modelId="{16E6DD37-63DD-4997-8164-B0C25838CBE4}" type="presParOf" srcId="{0B895009-6E53-4358-B95F-4F1BEED800A2}" destId="{23E5025D-4202-44CD-A7C1-DAA78A672E64}" srcOrd="3" destOrd="0" presId="urn:microsoft.com/office/officeart/2005/8/layout/hProcess9"/>
    <dgm:cxn modelId="{7CE051FB-2F95-4F2A-95B8-91B4E36A9564}" type="presParOf" srcId="{0B895009-6E53-4358-B95F-4F1BEED800A2}" destId="{80BB0287-C84E-41D7-8BB0-9C56012F22DF}" srcOrd="4" destOrd="0" presId="urn:microsoft.com/office/officeart/2005/8/layout/hProcess9"/>
    <dgm:cxn modelId="{832BD6E1-FB17-4B82-B37C-FF3CAC4D5433}" type="presParOf" srcId="{0B895009-6E53-4358-B95F-4F1BEED800A2}" destId="{C55479B2-B049-4D2B-BB13-996328566459}" srcOrd="5" destOrd="0" presId="urn:microsoft.com/office/officeart/2005/8/layout/hProcess9"/>
    <dgm:cxn modelId="{51FEC86A-5A98-4E9A-A482-FD354BF8C2FF}" type="presParOf" srcId="{0B895009-6E53-4358-B95F-4F1BEED800A2}" destId="{DFD3C871-0AB8-4ABA-8550-378B43147800}" srcOrd="6" destOrd="0" presId="urn:microsoft.com/office/officeart/2005/8/layout/hProcess9"/>
    <dgm:cxn modelId="{BEB17E84-C383-4CEE-AECE-E7D7072EC454}" type="presParOf" srcId="{0B895009-6E53-4358-B95F-4F1BEED800A2}" destId="{AC9B710E-5BA5-48AF-B7DA-16847E92C73C}" srcOrd="7" destOrd="0" presId="urn:microsoft.com/office/officeart/2005/8/layout/hProcess9"/>
    <dgm:cxn modelId="{8E2B0F16-5D1A-41B5-8710-0D347BED49E9}" type="presParOf" srcId="{0B895009-6E53-4358-B95F-4F1BEED800A2}" destId="{98AFBCFE-237F-4446-82D2-73FD43A07CFF}"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61351C-A33D-4ADA-BC1B-3DE6268D2D65}" type="doc">
      <dgm:prSet loTypeId="urn:microsoft.com/office/officeart/2005/8/layout/hProcess9" loCatId="process" qsTypeId="urn:microsoft.com/office/officeart/2005/8/quickstyle/simple1" qsCatId="simple" csTypeId="urn:microsoft.com/office/officeart/2005/8/colors/accent6_3" csCatId="accent6" phldr="1"/>
      <dgm:spPr/>
    </dgm:pt>
    <dgm:pt modelId="{F116B731-F74D-454C-AF62-B835D07025BE}">
      <dgm:prSet phldrT="[Metin]" custT="1"/>
      <dgm:spPr>
        <a:solidFill>
          <a:schemeClr val="bg1"/>
        </a:solidFill>
        <a:ln>
          <a:solidFill>
            <a:schemeClr val="bg1"/>
          </a:solidFill>
        </a:ln>
      </dgm:spPr>
      <dgm:t>
        <a:bodyPr/>
        <a:lstStyle/>
        <a:p>
          <a:r>
            <a:rPr lang="tr-TR" sz="1600" b="1" dirty="0">
              <a:solidFill>
                <a:schemeClr val="bg1"/>
              </a:solidFill>
              <a:latin typeface="Arial" panose="020B0604020202020204" pitchFamily="34" charset="0"/>
              <a:cs typeface="Arial" panose="020B0604020202020204" pitchFamily="34" charset="0"/>
            </a:rPr>
            <a:t> </a:t>
          </a:r>
        </a:p>
      </dgm:t>
    </dgm:pt>
    <dgm:pt modelId="{7DA64343-340F-4E9E-9C31-F7139F7C76BE}" type="parTrans" cxnId="{71E4281D-539A-4F0D-905A-58C05FA2831D}">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056BC5B2-D967-4717-B607-9B1BA44B2426}" type="sibTrans" cxnId="{71E4281D-539A-4F0D-905A-58C05FA2831D}">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91EF3888-2B6D-47EF-9803-4E5FB77AADC8}">
      <dgm:prSet phldrT="[Metin]" custT="1"/>
      <dgm:spPr>
        <a:solidFill>
          <a:schemeClr val="bg1"/>
        </a:solidFill>
        <a:ln>
          <a:solidFill>
            <a:schemeClr val="bg1"/>
          </a:solidFill>
        </a:ln>
      </dgm:spPr>
      <dgm:t>
        <a:bodyPr/>
        <a:lstStyle/>
        <a:p>
          <a:r>
            <a:rPr lang="tr-TR" sz="1600" b="1" dirty="0">
              <a:solidFill>
                <a:schemeClr val="bg1"/>
              </a:solidFill>
              <a:latin typeface="Arial" panose="020B0604020202020204" pitchFamily="34" charset="0"/>
              <a:cs typeface="Arial" panose="020B0604020202020204" pitchFamily="34" charset="0"/>
            </a:rPr>
            <a:t> </a:t>
          </a:r>
        </a:p>
      </dgm:t>
    </dgm:pt>
    <dgm:pt modelId="{2DCC58AB-711E-4EF4-9296-43FD5107FE01}" type="parTrans" cxnId="{D042B892-3BC3-497D-80B2-AD0BE88AF783}">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47143B4B-FA87-4F7C-B8C6-1F256BB1ECEB}" type="sibTrans" cxnId="{D042B892-3BC3-497D-80B2-AD0BE88AF783}">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F9E031BF-2C8A-452A-A448-862CC15484A9}">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51 EYLEM</a:t>
          </a: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39375F74-476E-49A4-A62A-5D7ADA8534E4}" type="parTrans" cxnId="{DADB64F9-865E-4BE2-A94A-4C6F56EAB9D8}">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49E7931D-53BF-4398-AEAC-1F682F75B1F8}" type="sibTrans" cxnId="{DADB64F9-865E-4BE2-A94A-4C6F56EAB9D8}">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88C3AF05-CED3-46ED-A6E9-6B4358BBE498}">
      <dgm:prSet phldrT="[Metin]" custT="1"/>
      <dgm:spPr>
        <a:solidFill>
          <a:schemeClr val="bg1"/>
        </a:solidFill>
        <a:ln w="57150">
          <a:solidFill>
            <a:srgbClr val="FF0000"/>
          </a:solidFill>
        </a:ln>
        <a:scene3d>
          <a:camera prst="orthographicFront"/>
          <a:lightRig rig="threePt" dir="t"/>
        </a:scene3d>
        <a:sp3d>
          <a:bevelT/>
        </a:sp3d>
      </dgm:spPr>
      <dgm:t>
        <a:bodyPr/>
        <a:lstStyle/>
        <a:p>
          <a:r>
            <a:rPr lang="tr-TR" sz="1400" b="1" dirty="0">
              <a:solidFill>
                <a:schemeClr val="tx1"/>
              </a:solidFill>
              <a:latin typeface="Arial" panose="020B0604020202020204" pitchFamily="34" charset="0"/>
              <a:cs typeface="Arial" panose="020B0604020202020204" pitchFamily="34" charset="0"/>
            </a:rPr>
            <a:t>34 EYLEM</a:t>
          </a:r>
        </a:p>
      </dgm:t>
    </dgm:pt>
    <dgm:pt modelId="{C9D67972-96CA-49B8-807E-30624B1DDB04}" type="parTrans" cxnId="{0EE5CC33-31D0-4D45-A53D-B158E6B78444}">
      <dgm:prSet/>
      <dgm:spPr/>
      <dgm:t>
        <a:bodyPr/>
        <a:lstStyle/>
        <a:p>
          <a:endParaRPr lang="tr-TR" sz="1600">
            <a:latin typeface="Arial" panose="020B0604020202020204" pitchFamily="34" charset="0"/>
            <a:cs typeface="Arial" panose="020B0604020202020204" pitchFamily="34" charset="0"/>
          </a:endParaRPr>
        </a:p>
      </dgm:t>
    </dgm:pt>
    <dgm:pt modelId="{35DADDB7-5620-402E-89AA-A659B5C742D4}" type="sibTrans" cxnId="{0EE5CC33-31D0-4D45-A53D-B158E6B78444}">
      <dgm:prSet/>
      <dgm:spPr/>
      <dgm:t>
        <a:bodyPr/>
        <a:lstStyle/>
        <a:p>
          <a:endParaRPr lang="tr-TR" sz="1600">
            <a:latin typeface="Arial" panose="020B0604020202020204" pitchFamily="34" charset="0"/>
            <a:cs typeface="Arial" panose="020B0604020202020204" pitchFamily="34" charset="0"/>
          </a:endParaRPr>
        </a:p>
      </dgm:t>
    </dgm:pt>
    <dgm:pt modelId="{4FEE613A-0AA4-4468-8351-A37AB424B96E}">
      <dgm:prSet phldrT="[Metin]" custT="1"/>
      <dgm:spPr>
        <a:solidFill>
          <a:schemeClr val="bg1"/>
        </a:solidFill>
        <a:ln>
          <a:solidFill>
            <a:schemeClr val="bg1"/>
          </a:solidFill>
        </a:ln>
      </dgm:spPr>
      <dgm:t>
        <a:bodyPr/>
        <a:lstStyle/>
        <a:p>
          <a:r>
            <a:rPr lang="tr-TR" sz="1600" b="1" dirty="0">
              <a:solidFill>
                <a:schemeClr val="bg1"/>
              </a:solidFill>
              <a:latin typeface="Arial" panose="020B0604020202020204" pitchFamily="34" charset="0"/>
              <a:cs typeface="Arial" panose="020B0604020202020204" pitchFamily="34" charset="0"/>
            </a:rPr>
            <a:t> </a:t>
          </a:r>
        </a:p>
      </dgm:t>
    </dgm:pt>
    <dgm:pt modelId="{12AC55EA-66A8-40F9-A136-ADBB57DB63D3}" type="sibTrans" cxnId="{9241B329-1FF0-48D1-91ED-8251DC6AE564}">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791000D9-E64B-4D51-9706-94B427DC4814}" type="parTrans" cxnId="{9241B329-1FF0-48D1-91ED-8251DC6AE564}">
      <dgm:prSet/>
      <dgm:spPr/>
      <dgm:t>
        <a:bodyPr/>
        <a:lstStyle/>
        <a:p>
          <a:endParaRPr lang="tr-TR" sz="1600" b="1">
            <a:solidFill>
              <a:schemeClr val="tx1"/>
            </a:solidFill>
            <a:latin typeface="Arial" panose="020B0604020202020204" pitchFamily="34" charset="0"/>
            <a:cs typeface="Arial" panose="020B0604020202020204" pitchFamily="34" charset="0"/>
          </a:endParaRPr>
        </a:p>
      </dgm:t>
    </dgm:pt>
    <dgm:pt modelId="{34B55FDD-8A9C-4F11-92F5-4B376539BA6A}" type="pres">
      <dgm:prSet presAssocID="{0661351C-A33D-4ADA-BC1B-3DE6268D2D65}" presName="CompostProcess" presStyleCnt="0">
        <dgm:presLayoutVars>
          <dgm:dir/>
          <dgm:resizeHandles val="exact"/>
        </dgm:presLayoutVars>
      </dgm:prSet>
      <dgm:spPr/>
    </dgm:pt>
    <dgm:pt modelId="{DC6DB92E-322C-437C-BC95-87F01FB7A1F1}" type="pres">
      <dgm:prSet presAssocID="{0661351C-A33D-4ADA-BC1B-3DE6268D2D65}" presName="arrow" presStyleLbl="bgShp" presStyleIdx="0" presStyleCnt="1" custScaleY="36000" custLinFactNeighborX="219" custLinFactNeighborY="3601"/>
      <dgm:spPr>
        <a:solidFill>
          <a:schemeClr val="bg1"/>
        </a:solidFill>
      </dgm:spPr>
    </dgm:pt>
    <dgm:pt modelId="{0B895009-6E53-4358-B95F-4F1BEED800A2}" type="pres">
      <dgm:prSet presAssocID="{0661351C-A33D-4ADA-BC1B-3DE6268D2D65}" presName="linearProcess" presStyleCnt="0"/>
      <dgm:spPr/>
    </dgm:pt>
    <dgm:pt modelId="{C7686553-F811-40DB-B978-8B2EC7B1293B}" type="pres">
      <dgm:prSet presAssocID="{4FEE613A-0AA4-4468-8351-A37AB424B96E}" presName="textNode" presStyleLbl="node1" presStyleIdx="0" presStyleCnt="5" custLinFactNeighborX="-4028" custLinFactNeighborY="-26104">
        <dgm:presLayoutVars>
          <dgm:bulletEnabled val="1"/>
        </dgm:presLayoutVars>
      </dgm:prSet>
      <dgm:spPr/>
      <dgm:t>
        <a:bodyPr/>
        <a:lstStyle/>
        <a:p>
          <a:endParaRPr lang="tr-TR"/>
        </a:p>
      </dgm:t>
    </dgm:pt>
    <dgm:pt modelId="{EB034699-4A16-4ACE-8DF0-D826F15C27E2}" type="pres">
      <dgm:prSet presAssocID="{12AC55EA-66A8-40F9-A136-ADBB57DB63D3}" presName="sibTrans" presStyleCnt="0"/>
      <dgm:spPr/>
    </dgm:pt>
    <dgm:pt modelId="{DFDA1FC0-4AD9-4C17-99F0-6050E1E4A61E}" type="pres">
      <dgm:prSet presAssocID="{F116B731-F74D-454C-AF62-B835D07025BE}" presName="textNode" presStyleLbl="node1" presStyleIdx="1" presStyleCnt="5" custLinFactNeighborX="-53076" custLinFactNeighborY="-26104">
        <dgm:presLayoutVars>
          <dgm:bulletEnabled val="1"/>
        </dgm:presLayoutVars>
      </dgm:prSet>
      <dgm:spPr/>
      <dgm:t>
        <a:bodyPr/>
        <a:lstStyle/>
        <a:p>
          <a:endParaRPr lang="tr-TR"/>
        </a:p>
      </dgm:t>
    </dgm:pt>
    <dgm:pt modelId="{23E5025D-4202-44CD-A7C1-DAA78A672E64}" type="pres">
      <dgm:prSet presAssocID="{056BC5B2-D967-4717-B607-9B1BA44B2426}" presName="sibTrans" presStyleCnt="0"/>
      <dgm:spPr/>
    </dgm:pt>
    <dgm:pt modelId="{80BB0287-C84E-41D7-8BB0-9C56012F22DF}" type="pres">
      <dgm:prSet presAssocID="{91EF3888-2B6D-47EF-9803-4E5FB77AADC8}" presName="textNode" presStyleLbl="node1" presStyleIdx="2" presStyleCnt="5" custLinFactNeighborX="-34528" custLinFactNeighborY="5544">
        <dgm:presLayoutVars>
          <dgm:bulletEnabled val="1"/>
        </dgm:presLayoutVars>
      </dgm:prSet>
      <dgm:spPr/>
      <dgm:t>
        <a:bodyPr/>
        <a:lstStyle/>
        <a:p>
          <a:endParaRPr lang="tr-TR"/>
        </a:p>
      </dgm:t>
    </dgm:pt>
    <dgm:pt modelId="{C55479B2-B049-4D2B-BB13-996328566459}" type="pres">
      <dgm:prSet presAssocID="{47143B4B-FA87-4F7C-B8C6-1F256BB1ECEB}" presName="sibTrans" presStyleCnt="0"/>
      <dgm:spPr/>
    </dgm:pt>
    <dgm:pt modelId="{DFD3C871-0AB8-4ABA-8550-378B43147800}" type="pres">
      <dgm:prSet presAssocID="{F9E031BF-2C8A-452A-A448-862CC15484A9}" presName="textNode" presStyleLbl="node1" presStyleIdx="3" presStyleCnt="5" custScaleY="150000" custLinFactNeighborX="-15003">
        <dgm:presLayoutVars>
          <dgm:bulletEnabled val="1"/>
        </dgm:presLayoutVars>
      </dgm:prSet>
      <dgm:spPr/>
      <dgm:t>
        <a:bodyPr/>
        <a:lstStyle/>
        <a:p>
          <a:endParaRPr lang="tr-TR"/>
        </a:p>
      </dgm:t>
    </dgm:pt>
    <dgm:pt modelId="{7815B6C7-B6A3-49EB-97DD-40FA2F74D52E}" type="pres">
      <dgm:prSet presAssocID="{49E7931D-53BF-4398-AEAC-1F682F75B1F8}" presName="sibTrans" presStyleCnt="0"/>
      <dgm:spPr/>
    </dgm:pt>
    <dgm:pt modelId="{31D39451-B5FE-43B3-B705-9991D689E136}" type="pres">
      <dgm:prSet presAssocID="{88C3AF05-CED3-46ED-A6E9-6B4358BBE498}" presName="textNode" presStyleLbl="node1" presStyleIdx="4" presStyleCnt="5" custScaleY="150000" custLinFactNeighborX="-15003">
        <dgm:presLayoutVars>
          <dgm:bulletEnabled val="1"/>
        </dgm:presLayoutVars>
      </dgm:prSet>
      <dgm:spPr/>
      <dgm:t>
        <a:bodyPr/>
        <a:lstStyle/>
        <a:p>
          <a:endParaRPr lang="tr-TR"/>
        </a:p>
      </dgm:t>
    </dgm:pt>
  </dgm:ptLst>
  <dgm:cxnLst>
    <dgm:cxn modelId="{A8DA33AE-7399-4172-8613-305CC46F30A4}" type="presOf" srcId="{0661351C-A33D-4ADA-BC1B-3DE6268D2D65}" destId="{34B55FDD-8A9C-4F11-92F5-4B376539BA6A}" srcOrd="0" destOrd="0" presId="urn:microsoft.com/office/officeart/2005/8/layout/hProcess9"/>
    <dgm:cxn modelId="{FBE3F860-0CE6-49A3-A1E0-521900C1F57A}" type="presOf" srcId="{4FEE613A-0AA4-4468-8351-A37AB424B96E}" destId="{C7686553-F811-40DB-B978-8B2EC7B1293B}" srcOrd="0" destOrd="0" presId="urn:microsoft.com/office/officeart/2005/8/layout/hProcess9"/>
    <dgm:cxn modelId="{8A907395-D671-488C-95CE-0FE3DD81CB23}" type="presOf" srcId="{F9E031BF-2C8A-452A-A448-862CC15484A9}" destId="{DFD3C871-0AB8-4ABA-8550-378B43147800}" srcOrd="0" destOrd="0" presId="urn:microsoft.com/office/officeart/2005/8/layout/hProcess9"/>
    <dgm:cxn modelId="{D042B892-3BC3-497D-80B2-AD0BE88AF783}" srcId="{0661351C-A33D-4ADA-BC1B-3DE6268D2D65}" destId="{91EF3888-2B6D-47EF-9803-4E5FB77AADC8}" srcOrd="2" destOrd="0" parTransId="{2DCC58AB-711E-4EF4-9296-43FD5107FE01}" sibTransId="{47143B4B-FA87-4F7C-B8C6-1F256BB1ECEB}"/>
    <dgm:cxn modelId="{9241B329-1FF0-48D1-91ED-8251DC6AE564}" srcId="{0661351C-A33D-4ADA-BC1B-3DE6268D2D65}" destId="{4FEE613A-0AA4-4468-8351-A37AB424B96E}" srcOrd="0" destOrd="0" parTransId="{791000D9-E64B-4D51-9706-94B427DC4814}" sibTransId="{12AC55EA-66A8-40F9-A136-ADBB57DB63D3}"/>
    <dgm:cxn modelId="{0EE5CC33-31D0-4D45-A53D-B158E6B78444}" srcId="{0661351C-A33D-4ADA-BC1B-3DE6268D2D65}" destId="{88C3AF05-CED3-46ED-A6E9-6B4358BBE498}" srcOrd="4" destOrd="0" parTransId="{C9D67972-96CA-49B8-807E-30624B1DDB04}" sibTransId="{35DADDB7-5620-402E-89AA-A659B5C742D4}"/>
    <dgm:cxn modelId="{57E72B27-BBAC-4383-883B-AC90ADE80288}" type="presOf" srcId="{91EF3888-2B6D-47EF-9803-4E5FB77AADC8}" destId="{80BB0287-C84E-41D7-8BB0-9C56012F22DF}" srcOrd="0" destOrd="0" presId="urn:microsoft.com/office/officeart/2005/8/layout/hProcess9"/>
    <dgm:cxn modelId="{DADB64F9-865E-4BE2-A94A-4C6F56EAB9D8}" srcId="{0661351C-A33D-4ADA-BC1B-3DE6268D2D65}" destId="{F9E031BF-2C8A-452A-A448-862CC15484A9}" srcOrd="3" destOrd="0" parTransId="{39375F74-476E-49A4-A62A-5D7ADA8534E4}" sibTransId="{49E7931D-53BF-4398-AEAC-1F682F75B1F8}"/>
    <dgm:cxn modelId="{AC6DA92D-659D-4BF8-80D2-605725C0C772}" type="presOf" srcId="{88C3AF05-CED3-46ED-A6E9-6B4358BBE498}" destId="{31D39451-B5FE-43B3-B705-9991D689E136}" srcOrd="0" destOrd="0" presId="urn:microsoft.com/office/officeart/2005/8/layout/hProcess9"/>
    <dgm:cxn modelId="{505B91CC-D8B1-4387-B83D-10305A87873D}" type="presOf" srcId="{F116B731-F74D-454C-AF62-B835D07025BE}" destId="{DFDA1FC0-4AD9-4C17-99F0-6050E1E4A61E}" srcOrd="0" destOrd="0" presId="urn:microsoft.com/office/officeart/2005/8/layout/hProcess9"/>
    <dgm:cxn modelId="{71E4281D-539A-4F0D-905A-58C05FA2831D}" srcId="{0661351C-A33D-4ADA-BC1B-3DE6268D2D65}" destId="{F116B731-F74D-454C-AF62-B835D07025BE}" srcOrd="1" destOrd="0" parTransId="{7DA64343-340F-4E9E-9C31-F7139F7C76BE}" sibTransId="{056BC5B2-D967-4717-B607-9B1BA44B2426}"/>
    <dgm:cxn modelId="{500B365E-A37E-40A5-8122-B5EB70073D7D}" type="presParOf" srcId="{34B55FDD-8A9C-4F11-92F5-4B376539BA6A}" destId="{DC6DB92E-322C-437C-BC95-87F01FB7A1F1}" srcOrd="0" destOrd="0" presId="urn:microsoft.com/office/officeart/2005/8/layout/hProcess9"/>
    <dgm:cxn modelId="{BC8E7AF7-1CC0-43A6-A9E3-46DC7B837180}" type="presParOf" srcId="{34B55FDD-8A9C-4F11-92F5-4B376539BA6A}" destId="{0B895009-6E53-4358-B95F-4F1BEED800A2}" srcOrd="1" destOrd="0" presId="urn:microsoft.com/office/officeart/2005/8/layout/hProcess9"/>
    <dgm:cxn modelId="{2A5D8BF8-E682-41E2-ABD1-A2EA5C778ABB}" type="presParOf" srcId="{0B895009-6E53-4358-B95F-4F1BEED800A2}" destId="{C7686553-F811-40DB-B978-8B2EC7B1293B}" srcOrd="0" destOrd="0" presId="urn:microsoft.com/office/officeart/2005/8/layout/hProcess9"/>
    <dgm:cxn modelId="{FC61E04D-9E63-415C-BA42-CEC89F2553E6}" type="presParOf" srcId="{0B895009-6E53-4358-B95F-4F1BEED800A2}" destId="{EB034699-4A16-4ACE-8DF0-D826F15C27E2}" srcOrd="1" destOrd="0" presId="urn:microsoft.com/office/officeart/2005/8/layout/hProcess9"/>
    <dgm:cxn modelId="{6C32FFF8-70A6-48DC-82A0-F9A0108F4509}" type="presParOf" srcId="{0B895009-6E53-4358-B95F-4F1BEED800A2}" destId="{DFDA1FC0-4AD9-4C17-99F0-6050E1E4A61E}" srcOrd="2" destOrd="0" presId="urn:microsoft.com/office/officeart/2005/8/layout/hProcess9"/>
    <dgm:cxn modelId="{487A0C05-AD0E-47E4-8ED4-AE252F62F6E9}" type="presParOf" srcId="{0B895009-6E53-4358-B95F-4F1BEED800A2}" destId="{23E5025D-4202-44CD-A7C1-DAA78A672E64}" srcOrd="3" destOrd="0" presId="urn:microsoft.com/office/officeart/2005/8/layout/hProcess9"/>
    <dgm:cxn modelId="{D8B37535-AD88-46ED-992A-497F28B7D838}" type="presParOf" srcId="{0B895009-6E53-4358-B95F-4F1BEED800A2}" destId="{80BB0287-C84E-41D7-8BB0-9C56012F22DF}" srcOrd="4" destOrd="0" presId="urn:microsoft.com/office/officeart/2005/8/layout/hProcess9"/>
    <dgm:cxn modelId="{FDBA4210-223F-4556-A0DB-42FBB75C5276}" type="presParOf" srcId="{0B895009-6E53-4358-B95F-4F1BEED800A2}" destId="{C55479B2-B049-4D2B-BB13-996328566459}" srcOrd="5" destOrd="0" presId="urn:microsoft.com/office/officeart/2005/8/layout/hProcess9"/>
    <dgm:cxn modelId="{AD83F23C-1D61-4E4F-B14F-D9014328DE6A}" type="presParOf" srcId="{0B895009-6E53-4358-B95F-4F1BEED800A2}" destId="{DFD3C871-0AB8-4ABA-8550-378B43147800}" srcOrd="6" destOrd="0" presId="urn:microsoft.com/office/officeart/2005/8/layout/hProcess9"/>
    <dgm:cxn modelId="{50274FFD-E00B-4567-AD8D-741147BA0BA3}" type="presParOf" srcId="{0B895009-6E53-4358-B95F-4F1BEED800A2}" destId="{7815B6C7-B6A3-49EB-97DD-40FA2F74D52E}" srcOrd="7" destOrd="0" presId="urn:microsoft.com/office/officeart/2005/8/layout/hProcess9"/>
    <dgm:cxn modelId="{EE10213B-1577-429A-B0EC-286A927133A2}" type="presParOf" srcId="{0B895009-6E53-4358-B95F-4F1BEED800A2}" destId="{31D39451-B5FE-43B3-B705-9991D689E136}" srcOrd="8" destOrd="0" presId="urn:microsoft.com/office/officeart/2005/8/layout/hProcess9"/>
  </dgm:cxnLst>
  <dgm:bg>
    <a:noFill/>
  </dgm:bg>
  <dgm:whole>
    <a:ln>
      <a:solidFill>
        <a:schemeClr val="bg1"/>
      </a:solidFill>
    </a:ln>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vl1pPr>
          </a:lstStyle>
          <a:p>
            <a:endParaRPr lang="tr-TR" dirty="0">
              <a:latin typeface="Arial" panose="020B0604020202020204" pitchFamily="34" charset="0"/>
            </a:endParaRPr>
          </a:p>
        </p:txBody>
      </p:sp>
      <p:sp>
        <p:nvSpPr>
          <p:cNvPr id="3" name="Veri Yer Tutucusu 2"/>
          <p:cNvSpPr>
            <a:spLocks noGrp="1"/>
          </p:cNvSpPr>
          <p:nvPr>
            <p:ph type="dt" sz="quarter" idx="1"/>
          </p:nvPr>
        </p:nvSpPr>
        <p:spPr>
          <a:xfrm>
            <a:off x="5622800" y="0"/>
            <a:ext cx="4301543" cy="341064"/>
          </a:xfrm>
          <a:prstGeom prst="rect">
            <a:avLst/>
          </a:prstGeom>
        </p:spPr>
        <p:txBody>
          <a:bodyPr vert="horz" lIns="91430" tIns="45716" rIns="91430" bIns="45716" rtlCol="0"/>
          <a:lstStyle>
            <a:lvl1pPr algn="r">
              <a:defRPr sz="1200"/>
            </a:lvl1pPr>
          </a:lstStyle>
          <a:p>
            <a:fld id="{048524A6-CE3F-4A90-AF45-FC2B647196E7}" type="datetimeFigureOut">
              <a:rPr lang="tr-TR" smtClean="0">
                <a:latin typeface="Arial" panose="020B0604020202020204" pitchFamily="34" charset="0"/>
              </a:rPr>
              <a:t>25.02.2021</a:t>
            </a:fld>
            <a:endParaRPr lang="tr-TR" dirty="0">
              <a:latin typeface="Arial" panose="020B0604020202020204" pitchFamily="34" charset="0"/>
            </a:endParaRPr>
          </a:p>
        </p:txBody>
      </p:sp>
      <p:sp>
        <p:nvSpPr>
          <p:cNvPr id="4" name="Altbilgi Yer Tutucusu 3"/>
          <p:cNvSpPr>
            <a:spLocks noGrp="1"/>
          </p:cNvSpPr>
          <p:nvPr>
            <p:ph type="ftr" sz="quarter" idx="2"/>
          </p:nvPr>
        </p:nvSpPr>
        <p:spPr>
          <a:xfrm>
            <a:off x="2" y="6456613"/>
            <a:ext cx="4301543" cy="341064"/>
          </a:xfrm>
          <a:prstGeom prst="rect">
            <a:avLst/>
          </a:prstGeom>
        </p:spPr>
        <p:txBody>
          <a:bodyPr vert="horz" lIns="91430" tIns="45716" rIns="91430" bIns="45716" rtlCol="0" anchor="b"/>
          <a:lstStyle>
            <a:lvl1pPr algn="l">
              <a:defRPr sz="1200"/>
            </a:lvl1pPr>
          </a:lstStyle>
          <a:p>
            <a:endParaRPr lang="tr-TR" dirty="0">
              <a:latin typeface="Arial" panose="020B0604020202020204" pitchFamily="34" charset="0"/>
            </a:endParaRPr>
          </a:p>
        </p:txBody>
      </p:sp>
      <p:sp>
        <p:nvSpPr>
          <p:cNvPr id="5" name="Slayt Numarası Yer Tutucusu 4"/>
          <p:cNvSpPr>
            <a:spLocks noGrp="1"/>
          </p:cNvSpPr>
          <p:nvPr>
            <p:ph type="sldNum" sz="quarter" idx="3"/>
          </p:nvPr>
        </p:nvSpPr>
        <p:spPr>
          <a:xfrm>
            <a:off x="5622800" y="6456613"/>
            <a:ext cx="4301543" cy="341064"/>
          </a:xfrm>
          <a:prstGeom prst="rect">
            <a:avLst/>
          </a:prstGeom>
        </p:spPr>
        <p:txBody>
          <a:bodyPr vert="horz" lIns="91430" tIns="45716" rIns="91430" bIns="45716" rtlCol="0" anchor="b"/>
          <a:lstStyle>
            <a:lvl1pPr algn="r">
              <a:defRPr sz="1200"/>
            </a:lvl1pPr>
          </a:lstStyle>
          <a:p>
            <a:fld id="{BC212B49-2AA9-4769-BFF0-38AE2E5D13D4}" type="slidenum">
              <a:rPr lang="tr-TR" smtClean="0">
                <a:latin typeface="Arial" panose="020B0604020202020204" pitchFamily="34" charset="0"/>
              </a:rPr>
              <a:t>‹#›</a:t>
            </a:fld>
            <a:endParaRPr lang="tr-TR" dirty="0">
              <a:latin typeface="Arial" panose="020B0604020202020204" pitchFamily="34" charset="0"/>
            </a:endParaRPr>
          </a:p>
        </p:txBody>
      </p:sp>
    </p:spTree>
    <p:extLst>
      <p:ext uri="{BB962C8B-B14F-4D97-AF65-F5344CB8AC3E}">
        <p14:creationId xmlns:p14="http://schemas.microsoft.com/office/powerpoint/2010/main" val="3188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atin typeface="Arial" panose="020B0604020202020204" pitchFamily="34" charset="0"/>
              </a:defRPr>
            </a:lvl1pPr>
          </a:lstStyle>
          <a:p>
            <a:endParaRPr lang="tr-TR" dirty="0"/>
          </a:p>
        </p:txBody>
      </p:sp>
      <p:sp>
        <p:nvSpPr>
          <p:cNvPr id="3" name="Veri Yer Tutucusu 2"/>
          <p:cNvSpPr>
            <a:spLocks noGrp="1"/>
          </p:cNvSpPr>
          <p:nvPr>
            <p:ph type="dt" idx="1"/>
          </p:nvPr>
        </p:nvSpPr>
        <p:spPr>
          <a:xfrm>
            <a:off x="5622800" y="0"/>
            <a:ext cx="4301543" cy="341064"/>
          </a:xfrm>
          <a:prstGeom prst="rect">
            <a:avLst/>
          </a:prstGeom>
        </p:spPr>
        <p:txBody>
          <a:bodyPr vert="horz" lIns="91430" tIns="45716" rIns="91430" bIns="45716" rtlCol="0"/>
          <a:lstStyle>
            <a:lvl1pPr algn="r">
              <a:defRPr sz="1200">
                <a:latin typeface="Arial" panose="020B0604020202020204" pitchFamily="34" charset="0"/>
              </a:defRPr>
            </a:lvl1pPr>
          </a:lstStyle>
          <a:p>
            <a:fld id="{3BB384BF-8403-4CF2-BA85-C831FD6A52F0}" type="datetimeFigureOut">
              <a:rPr lang="tr-TR" smtClean="0"/>
              <a:pPr/>
              <a:t>25.02.2021</a:t>
            </a:fld>
            <a:endParaRPr lang="tr-TR" dirty="0"/>
          </a:p>
        </p:txBody>
      </p:sp>
      <p:sp>
        <p:nvSpPr>
          <p:cNvPr id="4" name="Slayt Görüntüsü Yer Tutucus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0" tIns="45716" rIns="91430" bIns="45716" rtlCol="0" anchor="ctr"/>
          <a:lstStyle/>
          <a:p>
            <a:endParaRPr lang="tr-TR" dirty="0"/>
          </a:p>
        </p:txBody>
      </p:sp>
      <p:sp>
        <p:nvSpPr>
          <p:cNvPr id="5" name="Not Yer Tutucusu 4"/>
          <p:cNvSpPr>
            <a:spLocks noGrp="1"/>
          </p:cNvSpPr>
          <p:nvPr>
            <p:ph type="body" sz="quarter" idx="3"/>
          </p:nvPr>
        </p:nvSpPr>
        <p:spPr>
          <a:xfrm>
            <a:off x="992665" y="3271381"/>
            <a:ext cx="7941310" cy="2676585"/>
          </a:xfrm>
          <a:prstGeom prst="rect">
            <a:avLst/>
          </a:prstGeom>
        </p:spPr>
        <p:txBody>
          <a:bodyPr vert="horz" lIns="91430" tIns="45716" rIns="91430" bIns="45716"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2" y="6456613"/>
            <a:ext cx="4301543" cy="341064"/>
          </a:xfrm>
          <a:prstGeom prst="rect">
            <a:avLst/>
          </a:prstGeom>
        </p:spPr>
        <p:txBody>
          <a:bodyPr vert="horz" lIns="91430" tIns="45716" rIns="91430" bIns="45716" rtlCol="0" anchor="b"/>
          <a:lstStyle>
            <a:lvl1pPr algn="l">
              <a:defRPr sz="1200">
                <a:latin typeface="Arial" panose="020B0604020202020204" pitchFamily="34" charset="0"/>
              </a:defRPr>
            </a:lvl1pPr>
          </a:lstStyle>
          <a:p>
            <a:endParaRPr lang="tr-TR" dirty="0"/>
          </a:p>
        </p:txBody>
      </p:sp>
      <p:sp>
        <p:nvSpPr>
          <p:cNvPr id="7" name="Slayt Numarası Yer Tutucusu 6"/>
          <p:cNvSpPr>
            <a:spLocks noGrp="1"/>
          </p:cNvSpPr>
          <p:nvPr>
            <p:ph type="sldNum" sz="quarter" idx="5"/>
          </p:nvPr>
        </p:nvSpPr>
        <p:spPr>
          <a:xfrm>
            <a:off x="5622800" y="6456613"/>
            <a:ext cx="4301543" cy="341064"/>
          </a:xfrm>
          <a:prstGeom prst="rect">
            <a:avLst/>
          </a:prstGeom>
        </p:spPr>
        <p:txBody>
          <a:bodyPr vert="horz" lIns="91430" tIns="45716" rIns="91430" bIns="45716" rtlCol="0" anchor="b"/>
          <a:lstStyle>
            <a:lvl1pPr algn="r">
              <a:defRPr sz="1200">
                <a:latin typeface="Arial" panose="020B0604020202020204" pitchFamily="34" charset="0"/>
              </a:defRPr>
            </a:lvl1pPr>
          </a:lstStyle>
          <a:p>
            <a:fld id="{3070D695-6253-43A2-ABD5-115974ABEBE7}" type="slidenum">
              <a:rPr lang="tr-TR" smtClean="0"/>
              <a:pPr/>
              <a:t>‹#›</a:t>
            </a:fld>
            <a:endParaRPr lang="tr-TR" dirty="0"/>
          </a:p>
        </p:txBody>
      </p:sp>
    </p:spTree>
    <p:extLst>
      <p:ext uri="{BB962C8B-B14F-4D97-AF65-F5344CB8AC3E}">
        <p14:creationId xmlns:p14="http://schemas.microsoft.com/office/powerpoint/2010/main" val="314021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a:t>
            </a:fld>
            <a:endParaRPr lang="en-US" dirty="0"/>
          </a:p>
        </p:txBody>
      </p:sp>
    </p:spTree>
    <p:extLst>
      <p:ext uri="{BB962C8B-B14F-4D97-AF65-F5344CB8AC3E}">
        <p14:creationId xmlns:p14="http://schemas.microsoft.com/office/powerpoint/2010/main" val="192288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11</a:t>
            </a:fld>
            <a:endParaRPr lang="en-US" dirty="0"/>
          </a:p>
        </p:txBody>
      </p:sp>
    </p:spTree>
    <p:extLst>
      <p:ext uri="{BB962C8B-B14F-4D97-AF65-F5344CB8AC3E}">
        <p14:creationId xmlns:p14="http://schemas.microsoft.com/office/powerpoint/2010/main" val="345830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12</a:t>
            </a:fld>
            <a:endParaRPr lang="en-US" dirty="0"/>
          </a:p>
        </p:txBody>
      </p:sp>
    </p:spTree>
    <p:extLst>
      <p:ext uri="{BB962C8B-B14F-4D97-AF65-F5344CB8AC3E}">
        <p14:creationId xmlns:p14="http://schemas.microsoft.com/office/powerpoint/2010/main" val="83874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13</a:t>
            </a:fld>
            <a:endParaRPr lang="en-US" dirty="0"/>
          </a:p>
        </p:txBody>
      </p:sp>
    </p:spTree>
    <p:extLst>
      <p:ext uri="{BB962C8B-B14F-4D97-AF65-F5344CB8AC3E}">
        <p14:creationId xmlns:p14="http://schemas.microsoft.com/office/powerpoint/2010/main" val="246550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14</a:t>
            </a:fld>
            <a:endParaRPr lang="en-US" dirty="0"/>
          </a:p>
        </p:txBody>
      </p:sp>
    </p:spTree>
    <p:extLst>
      <p:ext uri="{BB962C8B-B14F-4D97-AF65-F5344CB8AC3E}">
        <p14:creationId xmlns:p14="http://schemas.microsoft.com/office/powerpoint/2010/main" val="690979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15</a:t>
            </a:fld>
            <a:endParaRPr lang="en-US" dirty="0"/>
          </a:p>
        </p:txBody>
      </p:sp>
    </p:spTree>
    <p:extLst>
      <p:ext uri="{BB962C8B-B14F-4D97-AF65-F5344CB8AC3E}">
        <p14:creationId xmlns:p14="http://schemas.microsoft.com/office/powerpoint/2010/main" val="29530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16</a:t>
            </a:fld>
            <a:endParaRPr lang="en-US" dirty="0"/>
          </a:p>
        </p:txBody>
      </p:sp>
    </p:spTree>
    <p:extLst>
      <p:ext uri="{BB962C8B-B14F-4D97-AF65-F5344CB8AC3E}">
        <p14:creationId xmlns:p14="http://schemas.microsoft.com/office/powerpoint/2010/main" val="425837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17</a:t>
            </a:fld>
            <a:endParaRPr lang="en-US" dirty="0"/>
          </a:p>
        </p:txBody>
      </p:sp>
    </p:spTree>
    <p:extLst>
      <p:ext uri="{BB962C8B-B14F-4D97-AF65-F5344CB8AC3E}">
        <p14:creationId xmlns:p14="http://schemas.microsoft.com/office/powerpoint/2010/main" val="1972288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18</a:t>
            </a:fld>
            <a:endParaRPr lang="en-US" dirty="0"/>
          </a:p>
        </p:txBody>
      </p:sp>
    </p:spTree>
    <p:extLst>
      <p:ext uri="{BB962C8B-B14F-4D97-AF65-F5344CB8AC3E}">
        <p14:creationId xmlns:p14="http://schemas.microsoft.com/office/powerpoint/2010/main" val="2907714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19</a:t>
            </a:fld>
            <a:endParaRPr lang="en-US" dirty="0"/>
          </a:p>
        </p:txBody>
      </p:sp>
    </p:spTree>
    <p:extLst>
      <p:ext uri="{BB962C8B-B14F-4D97-AF65-F5344CB8AC3E}">
        <p14:creationId xmlns:p14="http://schemas.microsoft.com/office/powerpoint/2010/main" val="474662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20</a:t>
            </a:fld>
            <a:endParaRPr lang="en-US" dirty="0"/>
          </a:p>
        </p:txBody>
      </p:sp>
    </p:spTree>
    <p:extLst>
      <p:ext uri="{BB962C8B-B14F-4D97-AF65-F5344CB8AC3E}">
        <p14:creationId xmlns:p14="http://schemas.microsoft.com/office/powerpoint/2010/main" val="34439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a:t>
            </a:fld>
            <a:endParaRPr lang="en-US" dirty="0"/>
          </a:p>
        </p:txBody>
      </p:sp>
    </p:spTree>
    <p:extLst>
      <p:ext uri="{BB962C8B-B14F-4D97-AF65-F5344CB8AC3E}">
        <p14:creationId xmlns:p14="http://schemas.microsoft.com/office/powerpoint/2010/main" val="155206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21</a:t>
            </a:fld>
            <a:endParaRPr lang="en-US" dirty="0"/>
          </a:p>
        </p:txBody>
      </p:sp>
    </p:spTree>
    <p:extLst>
      <p:ext uri="{BB962C8B-B14F-4D97-AF65-F5344CB8AC3E}">
        <p14:creationId xmlns:p14="http://schemas.microsoft.com/office/powerpoint/2010/main" val="434044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22</a:t>
            </a:fld>
            <a:endParaRPr lang="en-US" dirty="0"/>
          </a:p>
        </p:txBody>
      </p:sp>
    </p:spTree>
    <p:extLst>
      <p:ext uri="{BB962C8B-B14F-4D97-AF65-F5344CB8AC3E}">
        <p14:creationId xmlns:p14="http://schemas.microsoft.com/office/powerpoint/2010/main" val="1282358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23</a:t>
            </a:fld>
            <a:endParaRPr lang="en-US" dirty="0"/>
          </a:p>
        </p:txBody>
      </p:sp>
    </p:spTree>
    <p:extLst>
      <p:ext uri="{BB962C8B-B14F-4D97-AF65-F5344CB8AC3E}">
        <p14:creationId xmlns:p14="http://schemas.microsoft.com/office/powerpoint/2010/main" val="859542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24</a:t>
            </a:fld>
            <a:endParaRPr lang="en-US" dirty="0"/>
          </a:p>
        </p:txBody>
      </p:sp>
    </p:spTree>
    <p:extLst>
      <p:ext uri="{BB962C8B-B14F-4D97-AF65-F5344CB8AC3E}">
        <p14:creationId xmlns:p14="http://schemas.microsoft.com/office/powerpoint/2010/main" val="2804185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25</a:t>
            </a:fld>
            <a:endParaRPr lang="en-US" dirty="0"/>
          </a:p>
        </p:txBody>
      </p:sp>
    </p:spTree>
    <p:extLst>
      <p:ext uri="{BB962C8B-B14F-4D97-AF65-F5344CB8AC3E}">
        <p14:creationId xmlns:p14="http://schemas.microsoft.com/office/powerpoint/2010/main" val="2285350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26</a:t>
            </a:fld>
            <a:endParaRPr lang="en-US" dirty="0"/>
          </a:p>
        </p:txBody>
      </p:sp>
    </p:spTree>
    <p:extLst>
      <p:ext uri="{BB962C8B-B14F-4D97-AF65-F5344CB8AC3E}">
        <p14:creationId xmlns:p14="http://schemas.microsoft.com/office/powerpoint/2010/main" val="672181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27</a:t>
            </a:fld>
            <a:endParaRPr lang="en-US" dirty="0"/>
          </a:p>
        </p:txBody>
      </p:sp>
    </p:spTree>
    <p:extLst>
      <p:ext uri="{BB962C8B-B14F-4D97-AF65-F5344CB8AC3E}">
        <p14:creationId xmlns:p14="http://schemas.microsoft.com/office/powerpoint/2010/main" val="345229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28</a:t>
            </a:fld>
            <a:endParaRPr lang="en-US" dirty="0"/>
          </a:p>
        </p:txBody>
      </p:sp>
    </p:spTree>
    <p:extLst>
      <p:ext uri="{BB962C8B-B14F-4D97-AF65-F5344CB8AC3E}">
        <p14:creationId xmlns:p14="http://schemas.microsoft.com/office/powerpoint/2010/main" val="2185954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29</a:t>
            </a:fld>
            <a:endParaRPr lang="en-US" dirty="0"/>
          </a:p>
        </p:txBody>
      </p:sp>
    </p:spTree>
    <p:extLst>
      <p:ext uri="{BB962C8B-B14F-4D97-AF65-F5344CB8AC3E}">
        <p14:creationId xmlns:p14="http://schemas.microsoft.com/office/powerpoint/2010/main" val="2688111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30</a:t>
            </a:fld>
            <a:endParaRPr lang="en-US" dirty="0"/>
          </a:p>
        </p:txBody>
      </p:sp>
    </p:spTree>
    <p:extLst>
      <p:ext uri="{BB962C8B-B14F-4D97-AF65-F5344CB8AC3E}">
        <p14:creationId xmlns:p14="http://schemas.microsoft.com/office/powerpoint/2010/main" val="277554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a:t>
            </a:fld>
            <a:endParaRPr lang="en-US" dirty="0"/>
          </a:p>
        </p:txBody>
      </p:sp>
    </p:spTree>
    <p:extLst>
      <p:ext uri="{BB962C8B-B14F-4D97-AF65-F5344CB8AC3E}">
        <p14:creationId xmlns:p14="http://schemas.microsoft.com/office/powerpoint/2010/main" val="68704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31</a:t>
            </a:fld>
            <a:endParaRPr lang="en-US" dirty="0"/>
          </a:p>
        </p:txBody>
      </p:sp>
    </p:spTree>
    <p:extLst>
      <p:ext uri="{BB962C8B-B14F-4D97-AF65-F5344CB8AC3E}">
        <p14:creationId xmlns:p14="http://schemas.microsoft.com/office/powerpoint/2010/main" val="938258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32</a:t>
            </a:fld>
            <a:endParaRPr lang="en-US" dirty="0"/>
          </a:p>
        </p:txBody>
      </p:sp>
    </p:spTree>
    <p:extLst>
      <p:ext uri="{BB962C8B-B14F-4D97-AF65-F5344CB8AC3E}">
        <p14:creationId xmlns:p14="http://schemas.microsoft.com/office/powerpoint/2010/main" val="3191169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33</a:t>
            </a:fld>
            <a:endParaRPr lang="en-US" dirty="0"/>
          </a:p>
        </p:txBody>
      </p:sp>
    </p:spTree>
    <p:extLst>
      <p:ext uri="{BB962C8B-B14F-4D97-AF65-F5344CB8AC3E}">
        <p14:creationId xmlns:p14="http://schemas.microsoft.com/office/powerpoint/2010/main" val="3998949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34</a:t>
            </a:fld>
            <a:endParaRPr lang="en-US" dirty="0"/>
          </a:p>
        </p:txBody>
      </p:sp>
    </p:spTree>
    <p:extLst>
      <p:ext uri="{BB962C8B-B14F-4D97-AF65-F5344CB8AC3E}">
        <p14:creationId xmlns:p14="http://schemas.microsoft.com/office/powerpoint/2010/main" val="3368499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35</a:t>
            </a:fld>
            <a:endParaRPr lang="en-US" dirty="0"/>
          </a:p>
        </p:txBody>
      </p:sp>
    </p:spTree>
    <p:extLst>
      <p:ext uri="{BB962C8B-B14F-4D97-AF65-F5344CB8AC3E}">
        <p14:creationId xmlns:p14="http://schemas.microsoft.com/office/powerpoint/2010/main" val="3093561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36</a:t>
            </a:fld>
            <a:endParaRPr lang="en-US" dirty="0"/>
          </a:p>
        </p:txBody>
      </p:sp>
    </p:spTree>
    <p:extLst>
      <p:ext uri="{BB962C8B-B14F-4D97-AF65-F5344CB8AC3E}">
        <p14:creationId xmlns:p14="http://schemas.microsoft.com/office/powerpoint/2010/main" val="81931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37</a:t>
            </a:fld>
            <a:endParaRPr lang="en-US" dirty="0"/>
          </a:p>
        </p:txBody>
      </p:sp>
    </p:spTree>
    <p:extLst>
      <p:ext uri="{BB962C8B-B14F-4D97-AF65-F5344CB8AC3E}">
        <p14:creationId xmlns:p14="http://schemas.microsoft.com/office/powerpoint/2010/main" val="3743706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38</a:t>
            </a:fld>
            <a:endParaRPr lang="en-US" dirty="0"/>
          </a:p>
        </p:txBody>
      </p:sp>
    </p:spTree>
    <p:extLst>
      <p:ext uri="{BB962C8B-B14F-4D97-AF65-F5344CB8AC3E}">
        <p14:creationId xmlns:p14="http://schemas.microsoft.com/office/powerpoint/2010/main" val="791128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39</a:t>
            </a:fld>
            <a:endParaRPr lang="en-US" dirty="0"/>
          </a:p>
        </p:txBody>
      </p:sp>
    </p:spTree>
    <p:extLst>
      <p:ext uri="{BB962C8B-B14F-4D97-AF65-F5344CB8AC3E}">
        <p14:creationId xmlns:p14="http://schemas.microsoft.com/office/powerpoint/2010/main" val="711885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40</a:t>
            </a:fld>
            <a:endParaRPr lang="en-US" dirty="0"/>
          </a:p>
        </p:txBody>
      </p:sp>
    </p:spTree>
    <p:extLst>
      <p:ext uri="{BB962C8B-B14F-4D97-AF65-F5344CB8AC3E}">
        <p14:creationId xmlns:p14="http://schemas.microsoft.com/office/powerpoint/2010/main" val="318244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a:t>
            </a:fld>
            <a:endParaRPr lang="en-US" dirty="0"/>
          </a:p>
        </p:txBody>
      </p:sp>
    </p:spTree>
    <p:extLst>
      <p:ext uri="{BB962C8B-B14F-4D97-AF65-F5344CB8AC3E}">
        <p14:creationId xmlns:p14="http://schemas.microsoft.com/office/powerpoint/2010/main" val="2154027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41</a:t>
            </a:fld>
            <a:endParaRPr lang="en-US" dirty="0"/>
          </a:p>
        </p:txBody>
      </p:sp>
    </p:spTree>
    <p:extLst>
      <p:ext uri="{BB962C8B-B14F-4D97-AF65-F5344CB8AC3E}">
        <p14:creationId xmlns:p14="http://schemas.microsoft.com/office/powerpoint/2010/main" val="275994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42</a:t>
            </a:fld>
            <a:endParaRPr lang="en-US" dirty="0"/>
          </a:p>
        </p:txBody>
      </p:sp>
    </p:spTree>
    <p:extLst>
      <p:ext uri="{BB962C8B-B14F-4D97-AF65-F5344CB8AC3E}">
        <p14:creationId xmlns:p14="http://schemas.microsoft.com/office/powerpoint/2010/main" val="867341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43</a:t>
            </a:fld>
            <a:endParaRPr lang="en-US" dirty="0"/>
          </a:p>
        </p:txBody>
      </p:sp>
    </p:spTree>
    <p:extLst>
      <p:ext uri="{BB962C8B-B14F-4D97-AF65-F5344CB8AC3E}">
        <p14:creationId xmlns:p14="http://schemas.microsoft.com/office/powerpoint/2010/main" val="1931794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44</a:t>
            </a:fld>
            <a:endParaRPr lang="en-US" dirty="0"/>
          </a:p>
        </p:txBody>
      </p:sp>
    </p:spTree>
    <p:extLst>
      <p:ext uri="{BB962C8B-B14F-4D97-AF65-F5344CB8AC3E}">
        <p14:creationId xmlns:p14="http://schemas.microsoft.com/office/powerpoint/2010/main" val="2157989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45</a:t>
            </a:fld>
            <a:endParaRPr lang="en-US" dirty="0"/>
          </a:p>
        </p:txBody>
      </p:sp>
    </p:spTree>
    <p:extLst>
      <p:ext uri="{BB962C8B-B14F-4D97-AF65-F5344CB8AC3E}">
        <p14:creationId xmlns:p14="http://schemas.microsoft.com/office/powerpoint/2010/main" val="1256477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46</a:t>
            </a:fld>
            <a:endParaRPr lang="en-US" dirty="0"/>
          </a:p>
        </p:txBody>
      </p:sp>
    </p:spTree>
    <p:extLst>
      <p:ext uri="{BB962C8B-B14F-4D97-AF65-F5344CB8AC3E}">
        <p14:creationId xmlns:p14="http://schemas.microsoft.com/office/powerpoint/2010/main" val="1123311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47</a:t>
            </a:fld>
            <a:endParaRPr lang="en-US" dirty="0"/>
          </a:p>
        </p:txBody>
      </p:sp>
    </p:spTree>
    <p:extLst>
      <p:ext uri="{BB962C8B-B14F-4D97-AF65-F5344CB8AC3E}">
        <p14:creationId xmlns:p14="http://schemas.microsoft.com/office/powerpoint/2010/main" val="4038855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48</a:t>
            </a:fld>
            <a:endParaRPr lang="en-US" dirty="0"/>
          </a:p>
        </p:txBody>
      </p:sp>
    </p:spTree>
    <p:extLst>
      <p:ext uri="{BB962C8B-B14F-4D97-AF65-F5344CB8AC3E}">
        <p14:creationId xmlns:p14="http://schemas.microsoft.com/office/powerpoint/2010/main" val="2666617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49</a:t>
            </a:fld>
            <a:endParaRPr lang="en-US" dirty="0"/>
          </a:p>
        </p:txBody>
      </p:sp>
    </p:spTree>
    <p:extLst>
      <p:ext uri="{BB962C8B-B14F-4D97-AF65-F5344CB8AC3E}">
        <p14:creationId xmlns:p14="http://schemas.microsoft.com/office/powerpoint/2010/main" val="3393913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50</a:t>
            </a:fld>
            <a:endParaRPr lang="en-US" dirty="0"/>
          </a:p>
        </p:txBody>
      </p:sp>
    </p:spTree>
    <p:extLst>
      <p:ext uri="{BB962C8B-B14F-4D97-AF65-F5344CB8AC3E}">
        <p14:creationId xmlns:p14="http://schemas.microsoft.com/office/powerpoint/2010/main" val="148874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a:t>
            </a:fld>
            <a:endParaRPr lang="en-US" dirty="0"/>
          </a:p>
        </p:txBody>
      </p:sp>
    </p:spTree>
    <p:extLst>
      <p:ext uri="{BB962C8B-B14F-4D97-AF65-F5344CB8AC3E}">
        <p14:creationId xmlns:p14="http://schemas.microsoft.com/office/powerpoint/2010/main" val="2231790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51</a:t>
            </a:fld>
            <a:endParaRPr lang="en-US" dirty="0"/>
          </a:p>
        </p:txBody>
      </p:sp>
    </p:spTree>
    <p:extLst>
      <p:ext uri="{BB962C8B-B14F-4D97-AF65-F5344CB8AC3E}">
        <p14:creationId xmlns:p14="http://schemas.microsoft.com/office/powerpoint/2010/main" val="1239597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52</a:t>
            </a:fld>
            <a:endParaRPr lang="en-US" dirty="0"/>
          </a:p>
        </p:txBody>
      </p:sp>
    </p:spTree>
    <p:extLst>
      <p:ext uri="{BB962C8B-B14F-4D97-AF65-F5344CB8AC3E}">
        <p14:creationId xmlns:p14="http://schemas.microsoft.com/office/powerpoint/2010/main" val="3168062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53</a:t>
            </a:fld>
            <a:endParaRPr lang="en-US" dirty="0"/>
          </a:p>
        </p:txBody>
      </p:sp>
    </p:spTree>
    <p:extLst>
      <p:ext uri="{BB962C8B-B14F-4D97-AF65-F5344CB8AC3E}">
        <p14:creationId xmlns:p14="http://schemas.microsoft.com/office/powerpoint/2010/main" val="34491488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54</a:t>
            </a:fld>
            <a:endParaRPr lang="en-US" dirty="0"/>
          </a:p>
        </p:txBody>
      </p:sp>
    </p:spTree>
    <p:extLst>
      <p:ext uri="{BB962C8B-B14F-4D97-AF65-F5344CB8AC3E}">
        <p14:creationId xmlns:p14="http://schemas.microsoft.com/office/powerpoint/2010/main" val="1371855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55</a:t>
            </a:fld>
            <a:endParaRPr lang="en-US" dirty="0"/>
          </a:p>
        </p:txBody>
      </p:sp>
    </p:spTree>
    <p:extLst>
      <p:ext uri="{BB962C8B-B14F-4D97-AF65-F5344CB8AC3E}">
        <p14:creationId xmlns:p14="http://schemas.microsoft.com/office/powerpoint/2010/main" val="8763403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56</a:t>
            </a:fld>
            <a:endParaRPr lang="en-US" dirty="0"/>
          </a:p>
        </p:txBody>
      </p:sp>
    </p:spTree>
    <p:extLst>
      <p:ext uri="{BB962C8B-B14F-4D97-AF65-F5344CB8AC3E}">
        <p14:creationId xmlns:p14="http://schemas.microsoft.com/office/powerpoint/2010/main" val="39792761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57</a:t>
            </a:fld>
            <a:endParaRPr lang="en-US" dirty="0"/>
          </a:p>
        </p:txBody>
      </p:sp>
    </p:spTree>
    <p:extLst>
      <p:ext uri="{BB962C8B-B14F-4D97-AF65-F5344CB8AC3E}">
        <p14:creationId xmlns:p14="http://schemas.microsoft.com/office/powerpoint/2010/main" val="1939815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58</a:t>
            </a:fld>
            <a:endParaRPr lang="en-US" dirty="0"/>
          </a:p>
        </p:txBody>
      </p:sp>
    </p:spTree>
    <p:extLst>
      <p:ext uri="{BB962C8B-B14F-4D97-AF65-F5344CB8AC3E}">
        <p14:creationId xmlns:p14="http://schemas.microsoft.com/office/powerpoint/2010/main" val="4665108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59</a:t>
            </a:fld>
            <a:endParaRPr lang="en-US" dirty="0"/>
          </a:p>
        </p:txBody>
      </p:sp>
    </p:spTree>
    <p:extLst>
      <p:ext uri="{BB962C8B-B14F-4D97-AF65-F5344CB8AC3E}">
        <p14:creationId xmlns:p14="http://schemas.microsoft.com/office/powerpoint/2010/main" val="3818410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60</a:t>
            </a:fld>
            <a:endParaRPr lang="en-US" dirty="0"/>
          </a:p>
        </p:txBody>
      </p:sp>
    </p:spTree>
    <p:extLst>
      <p:ext uri="{BB962C8B-B14F-4D97-AF65-F5344CB8AC3E}">
        <p14:creationId xmlns:p14="http://schemas.microsoft.com/office/powerpoint/2010/main" val="179816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7</a:t>
            </a:fld>
            <a:endParaRPr lang="en-US" dirty="0"/>
          </a:p>
        </p:txBody>
      </p:sp>
    </p:spTree>
    <p:extLst>
      <p:ext uri="{BB962C8B-B14F-4D97-AF65-F5344CB8AC3E}">
        <p14:creationId xmlns:p14="http://schemas.microsoft.com/office/powerpoint/2010/main" val="34708735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61</a:t>
            </a:fld>
            <a:endParaRPr lang="en-US" dirty="0"/>
          </a:p>
        </p:txBody>
      </p:sp>
    </p:spTree>
    <p:extLst>
      <p:ext uri="{BB962C8B-B14F-4D97-AF65-F5344CB8AC3E}">
        <p14:creationId xmlns:p14="http://schemas.microsoft.com/office/powerpoint/2010/main" val="26094118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62</a:t>
            </a:fld>
            <a:endParaRPr lang="en-US" dirty="0"/>
          </a:p>
        </p:txBody>
      </p:sp>
    </p:spTree>
    <p:extLst>
      <p:ext uri="{BB962C8B-B14F-4D97-AF65-F5344CB8AC3E}">
        <p14:creationId xmlns:p14="http://schemas.microsoft.com/office/powerpoint/2010/main" val="30239977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63</a:t>
            </a:fld>
            <a:endParaRPr lang="en-US" dirty="0"/>
          </a:p>
        </p:txBody>
      </p:sp>
    </p:spTree>
    <p:extLst>
      <p:ext uri="{BB962C8B-B14F-4D97-AF65-F5344CB8AC3E}">
        <p14:creationId xmlns:p14="http://schemas.microsoft.com/office/powerpoint/2010/main" val="16434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8</a:t>
            </a:fld>
            <a:endParaRPr lang="en-US" dirty="0"/>
          </a:p>
        </p:txBody>
      </p:sp>
    </p:spTree>
    <p:extLst>
      <p:ext uri="{BB962C8B-B14F-4D97-AF65-F5344CB8AC3E}">
        <p14:creationId xmlns:p14="http://schemas.microsoft.com/office/powerpoint/2010/main" val="388289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9</a:t>
            </a:fld>
            <a:endParaRPr lang="en-US" dirty="0"/>
          </a:p>
        </p:txBody>
      </p:sp>
    </p:spTree>
    <p:extLst>
      <p:ext uri="{BB962C8B-B14F-4D97-AF65-F5344CB8AC3E}">
        <p14:creationId xmlns:p14="http://schemas.microsoft.com/office/powerpoint/2010/main" val="219534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10</a:t>
            </a:fld>
            <a:endParaRPr lang="en-US" dirty="0"/>
          </a:p>
        </p:txBody>
      </p:sp>
    </p:spTree>
    <p:extLst>
      <p:ext uri="{BB962C8B-B14F-4D97-AF65-F5344CB8AC3E}">
        <p14:creationId xmlns:p14="http://schemas.microsoft.com/office/powerpoint/2010/main" val="217272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5183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xmlns="" id="{60A8A587-E2FE-CC4C-A2E1-789A183BF66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4" name="Metin kutusu 13"/>
          <p:cNvSpPr txBox="1"/>
          <p:nvPr userDrawn="1"/>
        </p:nvSpPr>
        <p:spPr>
          <a:xfrm>
            <a:off x="6234000" y="1587065"/>
            <a:ext cx="4690792" cy="646331"/>
          </a:xfrm>
          <a:prstGeom prst="rect">
            <a:avLst/>
          </a:prstGeom>
          <a:noFill/>
        </p:spPr>
        <p:txBody>
          <a:bodyPr wrap="square" rtlCol="0">
            <a:spAutoFit/>
          </a:bodyPr>
          <a:lstStyle/>
          <a:p>
            <a:pPr algn="ctr"/>
            <a:r>
              <a:rPr lang="tr-TR" dirty="0">
                <a:solidFill>
                  <a:schemeClr val="bg1"/>
                </a:solidFill>
                <a:latin typeface="Arial" panose="020B0604020202020204" pitchFamily="34" charset="0"/>
              </a:rPr>
              <a:t>T.C.SAĞLIK BAKANLIĞI</a:t>
            </a:r>
          </a:p>
          <a:p>
            <a:pPr algn="ctr"/>
            <a:r>
              <a:rPr lang="tr-TR" dirty="0">
                <a:solidFill>
                  <a:schemeClr val="bg1"/>
                </a:solidFill>
                <a:latin typeface="Arial" panose="020B0604020202020204" pitchFamily="34" charset="0"/>
              </a:rPr>
              <a:t>STRATEJİ GELİŞTİRME BAŞKANLIĞI</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3536" y="116874"/>
            <a:ext cx="1551722" cy="1554276"/>
          </a:xfrm>
          <a:prstGeom prst="rect">
            <a:avLst/>
          </a:prstGeom>
        </p:spPr>
      </p:pic>
      <p:sp>
        <p:nvSpPr>
          <p:cNvPr id="17" name="Unvan 1"/>
          <p:cNvSpPr>
            <a:spLocks noGrp="1"/>
          </p:cNvSpPr>
          <p:nvPr>
            <p:ph type="ctrTitle"/>
          </p:nvPr>
        </p:nvSpPr>
        <p:spPr>
          <a:xfrm>
            <a:off x="4724400" y="2985439"/>
            <a:ext cx="7172960" cy="683393"/>
          </a:xfrm>
          <a:effectLst>
            <a:reflection blurRad="114300" stA="52000" endA="300" endPos="35000" dir="5400000" sy="-100000" algn="bl" rotWithShape="0"/>
          </a:effectLst>
        </p:spPr>
        <p:txBody>
          <a:bodyPr wrap="none" bIns="0" anchor="t">
            <a:noAutofit/>
          </a:bodyPr>
          <a:lstStyle>
            <a:lvl1pPr algn="ctr">
              <a:defRPr sz="48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4724400" y="3776899"/>
            <a:ext cx="7172960" cy="305818"/>
          </a:xfrm>
          <a:effectLst>
            <a:reflection blurRad="6350" stA="52000" endA="300" endPos="63000" dir="5400000" sy="-100000" algn="bl" rotWithShape="0"/>
          </a:effectLst>
        </p:spPr>
        <p:txBody>
          <a:bodyPr bIns="0"/>
          <a:lstStyle>
            <a:lvl1pPr marL="0" indent="0" algn="ctr">
              <a:buNone/>
              <a:defRPr sz="18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7383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2304288"/>
            <a:ext cx="12188825" cy="2618776"/>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panose="020B0604020202020204" pitchFamily="34" charset="0"/>
            </a:endParaRP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01768" y="59757"/>
            <a:ext cx="1865376" cy="1868446"/>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308134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1268425"/>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Arial" panose="020B0604020202020204" pitchFamily="34" charset="0"/>
            </a:endParaRPr>
          </a:p>
        </p:txBody>
      </p:sp>
      <p:sp>
        <p:nvSpPr>
          <p:cNvPr id="7" name="Metin kutusu 6"/>
          <p:cNvSpPr txBox="1">
            <a:spLocks noChangeArrowheads="1"/>
          </p:cNvSpPr>
          <p:nvPr userDrawn="1"/>
        </p:nvSpPr>
        <p:spPr bwMode="auto">
          <a:xfrm>
            <a:off x="2011363" y="1268425"/>
            <a:ext cx="10177462"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Arial" panose="020B0604020202020204" pitchFamily="34" charset="0"/>
            </a:endParaRPr>
          </a:p>
        </p:txBody>
      </p:sp>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5035" y="42041"/>
            <a:ext cx="1226384" cy="1226384"/>
          </a:xfrm>
          <a:prstGeom prst="rect">
            <a:avLst/>
          </a:prstGeom>
        </p:spPr>
      </p:pic>
      <p:sp>
        <p:nvSpPr>
          <p:cNvPr id="11" name="İçerik Yer Tutucusu 2"/>
          <p:cNvSpPr>
            <a:spLocks noGrp="1"/>
          </p:cNvSpPr>
          <p:nvPr>
            <p:ph idx="1"/>
          </p:nvPr>
        </p:nvSpPr>
        <p:spPr>
          <a:xfrm>
            <a:off x="165035" y="1609134"/>
            <a:ext cx="11865197" cy="5021536"/>
          </a:xfrm>
        </p:spPr>
        <p:txBody>
          <a:bodyPr>
            <a:normAutofit/>
          </a:bodyPr>
          <a:lstStyle>
            <a:lvl1pPr>
              <a:defRPr sz="3200"/>
            </a:lvl1pPr>
            <a:lvl2pPr>
              <a:defRPr sz="2800"/>
            </a:lvl2pPr>
            <a:lvl3pPr>
              <a:defRPr sz="2400"/>
            </a:lvl3pPr>
            <a:lvl4pPr>
              <a:defRPr sz="2000"/>
            </a:lvl4pPr>
            <a:lvl5pPr>
              <a:defRPr sz="2000"/>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2" name="Unvan 1"/>
          <p:cNvSpPr>
            <a:spLocks noGrp="1"/>
          </p:cNvSpPr>
          <p:nvPr>
            <p:ph type="title"/>
          </p:nvPr>
        </p:nvSpPr>
        <p:spPr>
          <a:xfrm>
            <a:off x="1381958" y="288296"/>
            <a:ext cx="10986207" cy="728889"/>
          </a:xfrm>
          <a:noFill/>
        </p:spPr>
        <p:txBody>
          <a:bodyPr>
            <a:normAutofit/>
          </a:bodyPr>
          <a:lstStyle>
            <a:lvl1pPr>
              <a:defRPr sz="2500" b="1">
                <a:solidFill>
                  <a:srgbClr val="DC0C15"/>
                </a:solidFill>
              </a:defRPr>
            </a:lvl1pPr>
          </a:lstStyle>
          <a:p>
            <a:r>
              <a:rPr lang="tr-TR" dirty="0"/>
              <a:t>Asıl başlık stili için tıklatın</a:t>
            </a:r>
          </a:p>
        </p:txBody>
      </p:sp>
      <p:sp>
        <p:nvSpPr>
          <p:cNvPr id="5" name="Slayt Numarası Yer Tutucusu 4"/>
          <p:cNvSpPr>
            <a:spLocks noGrp="1"/>
          </p:cNvSpPr>
          <p:nvPr>
            <p:ph type="sldNum" sz="quarter" idx="12"/>
          </p:nvPr>
        </p:nvSpPr>
        <p:spPr/>
        <p:txBody>
          <a:bodyPr/>
          <a:lstStyle>
            <a:lvl1pPr>
              <a:defRPr b="1"/>
            </a:lvl1pPr>
          </a:lstStyle>
          <a:p>
            <a:fld id="{56EDF3C1-8E23-4A12-B85D-7F7F384C8C5A}" type="slidenum">
              <a:rPr lang="tr-TR" smtClean="0">
                <a:solidFill>
                  <a:prstClr val="black">
                    <a:tint val="75000"/>
                  </a:prstClr>
                </a:solidFill>
              </a:rPr>
              <a:pPr/>
              <a:t>‹#›</a:t>
            </a:fld>
            <a:r>
              <a:rPr lang="tr-TR" dirty="0">
                <a:solidFill>
                  <a:prstClr val="black">
                    <a:tint val="75000"/>
                  </a:prstClr>
                </a:solidFill>
              </a:rPr>
              <a:t> / 58</a:t>
            </a:r>
          </a:p>
        </p:txBody>
      </p:sp>
    </p:spTree>
    <p:extLst>
      <p:ext uri="{BB962C8B-B14F-4D97-AF65-F5344CB8AC3E}">
        <p14:creationId xmlns:p14="http://schemas.microsoft.com/office/powerpoint/2010/main" val="19452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EDF3C1-8E23-4A12-B85D-7F7F384C8C5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1418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304;&#199;%20KONTROL%20S&#304;STEM&#304;%20G&#214;STERGE%20KARTI%2080.docx" TargetMode="External"/><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8" Type="http://schemas.openxmlformats.org/officeDocument/2006/relationships/diagramData" Target="../diagrams/data2.xml"/><Relationship Id="rId3"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0" y="1850734"/>
            <a:ext cx="12192000" cy="369332"/>
          </a:xfrm>
          <a:prstGeom prst="rect">
            <a:avLst/>
          </a:prstGeom>
          <a:noFill/>
        </p:spPr>
        <p:txBody>
          <a:bodyPr wrap="square" rtlCol="0">
            <a:spAutoFit/>
          </a:bodyPr>
          <a:lstStyle/>
          <a:p>
            <a:pPr algn="ctr"/>
            <a:r>
              <a:rPr lang="tr-TR" b="1" dirty="0">
                <a:solidFill>
                  <a:schemeClr val="bg1"/>
                </a:solidFill>
                <a:latin typeface="Arial" panose="020B0604020202020204" pitchFamily="34" charset="0"/>
              </a:rPr>
              <a:t>STRATEJİ GELİŞTİRME BAŞKANLIĞI</a:t>
            </a:r>
          </a:p>
        </p:txBody>
      </p:sp>
      <p:sp>
        <p:nvSpPr>
          <p:cNvPr id="9" name="Metin kutusu 8"/>
          <p:cNvSpPr txBox="1"/>
          <p:nvPr/>
        </p:nvSpPr>
        <p:spPr>
          <a:xfrm>
            <a:off x="0" y="2886490"/>
            <a:ext cx="12192000" cy="1384995"/>
          </a:xfrm>
          <a:prstGeom prst="rect">
            <a:avLst/>
          </a:prstGeom>
          <a:noFill/>
        </p:spPr>
        <p:txBody>
          <a:bodyPr wrap="square" rtlCol="0">
            <a:spAutoFit/>
          </a:bodyPr>
          <a:lstStyle/>
          <a:p>
            <a:pPr algn="ctr">
              <a:lnSpc>
                <a:spcPct val="150000"/>
              </a:lnSpc>
            </a:pPr>
            <a:r>
              <a:rPr lang="tr-TR" sz="2800" b="1" dirty="0">
                <a:solidFill>
                  <a:srgbClr val="C00000"/>
                </a:solidFill>
                <a:latin typeface="Arial" panose="020B0604020202020204" pitchFamily="34" charset="0"/>
              </a:rPr>
              <a:t>2021-2022 KAMU İÇ KONTROL</a:t>
            </a:r>
          </a:p>
          <a:p>
            <a:pPr algn="ctr">
              <a:lnSpc>
                <a:spcPct val="150000"/>
              </a:lnSpc>
            </a:pPr>
            <a:r>
              <a:rPr lang="tr-TR" sz="2800" b="1" dirty="0">
                <a:solidFill>
                  <a:srgbClr val="C00000"/>
                </a:solidFill>
                <a:latin typeface="Arial" panose="020B0604020202020204" pitchFamily="34" charset="0"/>
              </a:rPr>
              <a:t>STANDARTLARINA UYUM EYLEM PLANI</a:t>
            </a:r>
          </a:p>
        </p:txBody>
      </p:sp>
      <p:sp>
        <p:nvSpPr>
          <p:cNvPr id="10" name="Metin kutusu 9"/>
          <p:cNvSpPr txBox="1"/>
          <p:nvPr/>
        </p:nvSpPr>
        <p:spPr>
          <a:xfrm>
            <a:off x="0" y="5726672"/>
            <a:ext cx="12192000" cy="416011"/>
          </a:xfrm>
          <a:prstGeom prst="rect">
            <a:avLst/>
          </a:prstGeom>
          <a:noFill/>
        </p:spPr>
        <p:txBody>
          <a:bodyPr wrap="square" rtlCol="0">
            <a:spAutoFit/>
          </a:bodyPr>
          <a:lstStyle/>
          <a:p>
            <a:pPr algn="ctr">
              <a:lnSpc>
                <a:spcPct val="150000"/>
              </a:lnSpc>
            </a:pPr>
            <a:r>
              <a:rPr lang="tr-TR" sz="1600" dirty="0">
                <a:solidFill>
                  <a:schemeClr val="bg1"/>
                </a:solidFill>
                <a:latin typeface="Arial" panose="020B0604020202020204" pitchFamily="34" charset="0"/>
              </a:rPr>
              <a:t>22/12/2020</a:t>
            </a:r>
          </a:p>
        </p:txBody>
      </p:sp>
    </p:spTree>
    <p:extLst>
      <p:ext uri="{BB962C8B-B14F-4D97-AF65-F5344CB8AC3E}">
        <p14:creationId xmlns:p14="http://schemas.microsoft.com/office/powerpoint/2010/main" val="214923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12"/>
          </p:nvPr>
        </p:nvSpPr>
        <p:spPr>
          <a:xfrm>
            <a:off x="11336867" y="6492875"/>
            <a:ext cx="855133" cy="365125"/>
          </a:xfrm>
        </p:spPr>
        <p:txBody>
          <a:bodyPr/>
          <a:lstStyle/>
          <a:p>
            <a:fld id="{56EDF3C1-8E23-4A12-B85D-7F7F384C8C5A}" type="slidenum">
              <a:rPr lang="tr-TR" smtClean="0">
                <a:solidFill>
                  <a:prstClr val="black">
                    <a:tint val="75000"/>
                  </a:prstClr>
                </a:solidFill>
              </a:rPr>
              <a:pPr/>
              <a:t>10</a:t>
            </a:fld>
            <a:r>
              <a:rPr lang="tr-TR" dirty="0">
                <a:solidFill>
                  <a:prstClr val="black">
                    <a:tint val="75000"/>
                  </a:prstClr>
                </a:solidFill>
              </a:rPr>
              <a:t> / 67</a:t>
            </a:r>
          </a:p>
        </p:txBody>
      </p:sp>
      <p:graphicFrame>
        <p:nvGraphicFramePr>
          <p:cNvPr id="14" name="Tablo 13"/>
          <p:cNvGraphicFramePr>
            <a:graphicFrameLocks noGrp="1"/>
          </p:cNvGraphicFramePr>
          <p:nvPr>
            <p:extLst>
              <p:ext uri="{D42A27DB-BD31-4B8C-83A1-F6EECF244321}">
                <p14:modId xmlns:p14="http://schemas.microsoft.com/office/powerpoint/2010/main" val="1531257993"/>
              </p:ext>
            </p:extLst>
          </p:nvPr>
        </p:nvGraphicFramePr>
        <p:xfrm>
          <a:off x="262466" y="1422403"/>
          <a:ext cx="11472334" cy="5070477"/>
        </p:xfrm>
        <a:graphic>
          <a:graphicData uri="http://schemas.openxmlformats.org/drawingml/2006/table">
            <a:tbl>
              <a:tblPr firstRow="1" bandRow="1">
                <a:tableStyleId>{5C22544A-7EE6-4342-B048-85BDC9FD1C3A}</a:tableStyleId>
              </a:tblPr>
              <a:tblGrid>
                <a:gridCol w="1811867">
                  <a:extLst>
                    <a:ext uri="{9D8B030D-6E8A-4147-A177-3AD203B41FA5}">
                      <a16:colId xmlns:a16="http://schemas.microsoft.com/office/drawing/2014/main" xmlns="" val="20000"/>
                    </a:ext>
                  </a:extLst>
                </a:gridCol>
                <a:gridCol w="9660467">
                  <a:extLst>
                    <a:ext uri="{9D8B030D-6E8A-4147-A177-3AD203B41FA5}">
                      <a16:colId xmlns:a16="http://schemas.microsoft.com/office/drawing/2014/main" xmlns="" val="20001"/>
                    </a:ext>
                  </a:extLst>
                </a:gridCol>
              </a:tblGrid>
              <a:tr h="429823">
                <a:tc>
                  <a:txBody>
                    <a:bodyPr/>
                    <a:lstStyle/>
                    <a:p>
                      <a:pPr algn="ctr"/>
                      <a:r>
                        <a:rPr lang="tr-TR" dirty="0">
                          <a:latin typeface="Times New Roman" panose="02020603050405020304" pitchFamily="18" charset="0"/>
                          <a:cs typeface="Times New Roman" panose="02020603050405020304" pitchFamily="18" charset="0"/>
                        </a:rPr>
                        <a:t>Bileşen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latin typeface="Times New Roman" panose="02020603050405020304" pitchFamily="18" charset="0"/>
                          <a:cs typeface="Times New Roman" panose="02020603050405020304" pitchFamily="18" charset="0"/>
                        </a:rPr>
                        <a:t>Eylem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9385">
                <a:tc rowSpan="11">
                  <a:txBody>
                    <a:bodyPr/>
                    <a:lstStyle/>
                    <a:p>
                      <a:pPr algn="ctr"/>
                      <a:r>
                        <a:rPr lang="tr-TR" sz="1600" dirty="0">
                          <a:solidFill>
                            <a:schemeClr val="bg1"/>
                          </a:solidFill>
                        </a:rPr>
                        <a:t>Bilgi ve İletişim Bileşeni</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a:solidFill>
                            <a:schemeClr val="bg1"/>
                          </a:solidFill>
                        </a:rPr>
                        <a:t>(11 Eylem)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D05"/>
                    </a:solidFill>
                  </a:tcPr>
                </a:tc>
                <a:tc>
                  <a:txBody>
                    <a:bodyPr/>
                    <a:lstStyle/>
                    <a:p>
                      <a:pPr algn="l" fontAlgn="ctr"/>
                      <a:r>
                        <a:rPr lang="tr-TR" sz="1200" b="0" i="0" u="none" strike="noStrike" dirty="0">
                          <a:solidFill>
                            <a:srgbClr val="000000"/>
                          </a:solidFill>
                          <a:effectLst/>
                          <a:latin typeface="Times New Roman" panose="02020603050405020304" pitchFamily="18" charset="0"/>
                        </a:rPr>
                        <a:t>Sarf malzemesi-kişi eşleştirmesine imkan veren Varlık Yönetim Bilgi Sistemi yazılımının oluşturulması</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86403">
                <a:tc vMerge="1">
                  <a:txBody>
                    <a:bodyPr/>
                    <a:lstStyle/>
                    <a:p>
                      <a:endParaRPr lang="tr-TR"/>
                    </a:p>
                  </a:txBody>
                  <a:tcPr/>
                </a:tc>
                <a:tc>
                  <a:txBody>
                    <a:bodyPr/>
                    <a:lstStyle/>
                    <a:p>
                      <a:pPr algn="l" fontAlgn="ctr"/>
                      <a:r>
                        <a:rPr lang="tr-TR" sz="1200" b="0" i="0" u="none" strike="noStrike" dirty="0">
                          <a:solidFill>
                            <a:srgbClr val="000000"/>
                          </a:solidFill>
                          <a:effectLst/>
                          <a:latin typeface="Times New Roman" panose="02020603050405020304" pitchFamily="18" charset="0"/>
                        </a:rPr>
                        <a:t>Sarf malzemesi-kişi eşleştirmesine imkan veren Varlık Yönetim Bilgi Sistemi yazılımının pilot uygulaması </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399385">
                <a:tc vMerge="1">
                  <a:txBody>
                    <a:bodyPr/>
                    <a:lstStyle/>
                    <a:p>
                      <a:endParaRPr lang="tr-TR"/>
                    </a:p>
                  </a:txBody>
                  <a:tcPr/>
                </a:tc>
                <a:tc>
                  <a:txBody>
                    <a:bodyPr/>
                    <a:lstStyle/>
                    <a:p>
                      <a:pPr algn="l" fontAlgn="ctr"/>
                      <a:r>
                        <a:rPr lang="tr-TR" sz="1200" b="0" i="0" u="none" strike="noStrike" dirty="0" err="1">
                          <a:solidFill>
                            <a:srgbClr val="000000"/>
                          </a:solidFill>
                          <a:effectLst/>
                          <a:latin typeface="Times New Roman" panose="02020603050405020304" pitchFamily="18" charset="0"/>
                        </a:rPr>
                        <a:t>MHRS'nin</a:t>
                      </a:r>
                      <a:r>
                        <a:rPr lang="tr-TR" sz="1200" b="0" i="0" u="none" strike="noStrike" dirty="0">
                          <a:solidFill>
                            <a:srgbClr val="000000"/>
                          </a:solidFill>
                          <a:effectLst/>
                          <a:latin typeface="Times New Roman" panose="02020603050405020304" pitchFamily="18" charset="0"/>
                        </a:rPr>
                        <a:t> yeni teknolojilere ve ihtiyaçlara uygun şekilde yeniden yapılandırılması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399385">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Birim düzeyinde</a:t>
                      </a:r>
                      <a:r>
                        <a:rPr lang="tr-TR" sz="1200" b="0" i="0" u="none" strike="noStrike" dirty="0">
                          <a:solidFill>
                            <a:srgbClr val="000000"/>
                          </a:solidFill>
                          <a:effectLst/>
                          <a:latin typeface="Times New Roman" panose="02020603050405020304" pitchFamily="18" charset="0"/>
                        </a:rPr>
                        <a:t> ilgili yıl İş Takvimlerinin hazırlanması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286403">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Birim düzeyinde</a:t>
                      </a:r>
                      <a:r>
                        <a:rPr lang="tr-TR" sz="1200" b="0" i="0" u="none" strike="noStrike" dirty="0">
                          <a:solidFill>
                            <a:srgbClr val="000000"/>
                          </a:solidFill>
                          <a:effectLst/>
                          <a:latin typeface="Times New Roman" panose="02020603050405020304" pitchFamily="18" charset="0"/>
                        </a:rPr>
                        <a:t> hazırlanan ilgili yıl İş Takvimlerinin sonuç (gerçekleşme) durumlarının bildirilmesi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286403">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ilgili yıl ''Yönetim Kararlılık Beyanının" hazırlanarak EBYS üzerinden tüm personele gönderilmesi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286403">
                <a:tc vMerge="1">
                  <a:txBody>
                    <a:bodyPr/>
                    <a:lstStyle/>
                    <a:p>
                      <a:endParaRPr lang="tr-TR"/>
                    </a:p>
                  </a:txBody>
                  <a:tcPr/>
                </a:tc>
                <a:tc>
                  <a:txBody>
                    <a:bodyPr/>
                    <a:lstStyle/>
                    <a:p>
                      <a:pPr algn="l" fontAlgn="ctr"/>
                      <a:r>
                        <a:rPr lang="tr-TR" sz="1200" b="0" i="0" u="none" strike="noStrike" dirty="0">
                          <a:solidFill>
                            <a:srgbClr val="000000"/>
                          </a:solidFill>
                          <a:effectLst/>
                          <a:latin typeface="Times New Roman" panose="02020603050405020304" pitchFamily="18" charset="0"/>
                        </a:rPr>
                        <a:t>Personele yönelik yılda bir kez olmak üzere memnuniyet anketi yapılması, sonuçların değerlendirilerek raporlanması </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r h="286403">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Personele yönelik yılda bir kez olmak üzere memnuniyet anketi yapılması, sonuçların değerlendirilerek raporlanması </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8"/>
                  </a:ext>
                </a:extLst>
              </a:tr>
              <a:tr h="399385">
                <a:tc vMerge="1">
                  <a:txBody>
                    <a:bodyPr/>
                    <a:lstStyle/>
                    <a:p>
                      <a:endParaRPr lang="tr-TR" dirty="0"/>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yürütülen faaliyetlere yönelik  hangi işlerin, kime ve ne zaman raporlandığının yazılı hale getirildiği Rapor Döküm Formunun oluşturulması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9"/>
                  </a:ext>
                </a:extLst>
              </a:tr>
              <a:tr h="375945">
                <a:tc vMerge="1">
                  <a:txBody>
                    <a:bodyPr/>
                    <a:lstStyle/>
                    <a:p>
                      <a:endParaRPr lang="tr-TR" dirty="0"/>
                    </a:p>
                  </a:txBody>
                  <a:tcPr/>
                </a:tc>
                <a:tc>
                  <a:txBody>
                    <a:bodyPr/>
                    <a:lstStyle/>
                    <a:p>
                      <a:pPr algn="l" fontAlgn="ctr"/>
                      <a:r>
                        <a:rPr lang="tr-TR" sz="1200" b="0" i="0" u="none" strike="noStrike" dirty="0">
                          <a:solidFill>
                            <a:srgbClr val="000000"/>
                          </a:solidFill>
                          <a:effectLst/>
                          <a:latin typeface="Times New Roman" panose="02020603050405020304" pitchFamily="18" charset="0"/>
                        </a:rPr>
                        <a:t>Standart Dosya Planı kodlarının arşivlenme sistemine göre yazışmalarda etkin bir şekilde kullanılması amacıyla eğitim düzenlenmesi (yüz yüze/uzaktan) </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0"/>
                  </a:ext>
                </a:extLst>
              </a:tr>
              <a:tr h="286403">
                <a:tc vMerge="1">
                  <a:txBody>
                    <a:bodyPr/>
                    <a:lstStyle/>
                    <a:p>
                      <a:endParaRPr lang="tr-TR" dirty="0"/>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ilgili personel tarafından Standart Dosya Planı kodlarına ilişkin eğitim düzenlenmesi (yüz yüze/uzaktan)</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286403">
                <a:tc rowSpan="3">
                  <a:txBody>
                    <a:bodyPr/>
                    <a:lstStyle/>
                    <a:p>
                      <a:pPr algn="ctr"/>
                      <a:r>
                        <a:rPr lang="tr-TR" sz="1600" dirty="0">
                          <a:solidFill>
                            <a:schemeClr val="bg1"/>
                          </a:solidFill>
                        </a:rPr>
                        <a:t>İzleme Bileşeni</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a:solidFill>
                            <a:schemeClr val="bg1"/>
                          </a:solidFill>
                        </a:rPr>
                        <a:t>(3 Eylem)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6D05"/>
                    </a:solidFill>
                  </a:tcPr>
                </a:tc>
                <a:tc>
                  <a:txBody>
                    <a:bodyPr/>
                    <a:lstStyle/>
                    <a:p>
                      <a:pPr algn="l" fontAlgn="ctr"/>
                      <a:r>
                        <a:rPr lang="tr-TR" sz="1200" b="0" i="0" u="none" strike="noStrike" dirty="0">
                          <a:solidFill>
                            <a:srgbClr val="000000"/>
                          </a:solidFill>
                          <a:effectLst/>
                          <a:latin typeface="Times New Roman" panose="02020603050405020304" pitchFamily="18" charset="0"/>
                        </a:rPr>
                        <a:t>İç Kontrol Sistemi Soru Formunun hazırlanması ve uygulama metodolojisinin belirlenmesi</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2"/>
                  </a:ext>
                </a:extLst>
              </a:tr>
              <a:tr h="375945">
                <a:tc vMerge="1">
                  <a:txBody>
                    <a:bodyPr/>
                    <a:lstStyle/>
                    <a:p>
                      <a:pPr algn="ctr"/>
                      <a:endParaRPr lang="tr-TR" sz="1600" dirty="0">
                        <a:solidFill>
                          <a:schemeClr val="bg1"/>
                        </a:solidFill>
                      </a:endParaRPr>
                    </a:p>
                  </a:txBody>
                  <a:tcPr anchor="ctr">
                    <a:solidFill>
                      <a:srgbClr val="056D05"/>
                    </a:solidFill>
                  </a:tcPr>
                </a:tc>
                <a:tc>
                  <a:txBody>
                    <a:bodyPr/>
                    <a:lstStyle/>
                    <a:p>
                      <a:pPr algn="l" fontAlgn="ctr"/>
                      <a:r>
                        <a:rPr lang="tr-TR" sz="1200" b="1" i="0" u="sng" strike="noStrike" dirty="0">
                          <a:solidFill>
                            <a:srgbClr val="000000"/>
                          </a:solidFill>
                          <a:effectLst/>
                          <a:latin typeface="Times New Roman" panose="02020603050405020304" pitchFamily="18" charset="0"/>
                        </a:rPr>
                        <a:t>Daire Başkanlığı/Başkanlık düzeyinde</a:t>
                      </a:r>
                      <a:r>
                        <a:rPr lang="tr-TR" sz="1200" b="0" i="0" u="none" strike="noStrike" dirty="0">
                          <a:solidFill>
                            <a:srgbClr val="000000"/>
                          </a:solidFill>
                          <a:effectLst/>
                          <a:latin typeface="Times New Roman" panose="02020603050405020304" pitchFamily="18" charset="0"/>
                        </a:rPr>
                        <a:t> İç Kontrol Sistemi Soru Formunun uygulanarak Strateji Geliştirme Başkanlığına bildirilmesi</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(Her Daire Başkanlığı/Başkanlıktan biri Yönetici olmak üzere en az iki soru formunun doldurularak sisteme yüklenmesi)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3"/>
                  </a:ext>
                </a:extLst>
              </a:tr>
              <a:tr h="286403">
                <a:tc vMerge="1">
                  <a:txBody>
                    <a:bodyPr/>
                    <a:lstStyle/>
                    <a:p>
                      <a:pPr algn="ctr"/>
                      <a:endParaRPr lang="tr-TR" sz="1600" dirty="0">
                        <a:solidFill>
                          <a:schemeClr val="bg1"/>
                        </a:solidFill>
                      </a:endParaRPr>
                    </a:p>
                  </a:txBody>
                  <a:tcPr anchor="ctr">
                    <a:solidFill>
                      <a:srgbClr val="056D05"/>
                    </a:solidFill>
                  </a:tcPr>
                </a:tc>
                <a:tc>
                  <a:txBody>
                    <a:bodyPr/>
                    <a:lstStyle/>
                    <a:p>
                      <a:pPr algn="l" fontAlgn="ctr"/>
                      <a:r>
                        <a:rPr lang="tr-TR" sz="1200" b="0" i="0" u="none" strike="noStrike" dirty="0">
                          <a:solidFill>
                            <a:srgbClr val="000000"/>
                          </a:solidFill>
                          <a:effectLst/>
                          <a:latin typeface="Times New Roman" panose="02020603050405020304" pitchFamily="18" charset="0"/>
                        </a:rPr>
                        <a:t>Bakanlık İç Kontrol Sistemi Değerlendirme Raporunun oluşturulması</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7" name="Unvan 3"/>
          <p:cNvSpPr>
            <a:spLocks noGrp="1"/>
          </p:cNvSpPr>
          <p:nvPr>
            <p:ph type="title"/>
          </p:nvPr>
        </p:nvSpPr>
        <p:spPr>
          <a:xfrm>
            <a:off x="1448174" y="262503"/>
            <a:ext cx="10371294" cy="728889"/>
          </a:xfrm>
        </p:spPr>
        <p:txBody>
          <a:bodyPr vert="horz" lIns="93297" tIns="46649" rIns="93297" bIns="46649" rtlCol="0" anchor="ctr">
            <a:noAutofit/>
          </a:bodyPr>
          <a:lstStyle/>
          <a:p>
            <a:pPr defTabSz="932962">
              <a:lnSpc>
                <a:spcPct val="150000"/>
              </a:lnSpc>
            </a:pPr>
            <a:r>
              <a:rPr lang="tr-TR" sz="1800" dirty="0">
                <a:solidFill>
                  <a:srgbClr val="C00000"/>
                </a:solidFill>
                <a:cs typeface="Arial" panose="020B0604020202020204" pitchFamily="34" charset="0"/>
              </a:rPr>
              <a:t>2021-2022 KAMU İÇ KONTROL STANDARTLARINA UYUM EYLEM PLANI EYLEMLERİNİN 5 BİLEŞENE GÖRE DAĞILIMI</a:t>
            </a:r>
          </a:p>
        </p:txBody>
      </p:sp>
    </p:spTree>
    <p:extLst>
      <p:ext uri="{BB962C8B-B14F-4D97-AF65-F5344CB8AC3E}">
        <p14:creationId xmlns:p14="http://schemas.microsoft.com/office/powerpoint/2010/main" val="189485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hlinkClick r:id="rId3" action="ppaction://hlinkfile"/>
          </p:cNvPr>
          <p:cNvSpPr/>
          <p:nvPr/>
        </p:nvSpPr>
        <p:spPr>
          <a:xfrm>
            <a:off x="5708114" y="5474674"/>
            <a:ext cx="398066" cy="200222"/>
          </a:xfrm>
          <a:prstGeom prst="rightArrow">
            <a:avLst/>
          </a:prstGeom>
          <a:solidFill>
            <a:srgbClr val="FF0000"/>
          </a:solid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sz="1837" dirty="0">
              <a:latin typeface="Arial" panose="020B0604020202020204" pitchFamily="34" charset="0"/>
            </a:endParaRPr>
          </a:p>
        </p:txBody>
      </p:sp>
      <p:sp>
        <p:nvSpPr>
          <p:cNvPr id="8" name="Yuvarlatılmış Dikdörtgen 7"/>
          <p:cNvSpPr/>
          <p:nvPr/>
        </p:nvSpPr>
        <p:spPr>
          <a:xfrm>
            <a:off x="9904785" y="4331652"/>
            <a:ext cx="635906" cy="354481"/>
          </a:xfrm>
          <a:prstGeom prst="roundRect">
            <a:avLst/>
          </a:prstGeom>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tr-TR" sz="1428" dirty="0">
                <a:solidFill>
                  <a:schemeClr val="bg1"/>
                </a:solidFill>
                <a:latin typeface="Arial" panose="020B0604020202020204" pitchFamily="34" charset="0"/>
                <a:cs typeface="Arial" panose="020B0604020202020204" pitchFamily="34" charset="0"/>
              </a:rPr>
              <a:t>2019</a:t>
            </a:r>
          </a:p>
        </p:txBody>
      </p:sp>
      <p:sp>
        <p:nvSpPr>
          <p:cNvPr id="9" name="Yuvarlatılmış Dikdörtgen 8"/>
          <p:cNvSpPr/>
          <p:nvPr/>
        </p:nvSpPr>
        <p:spPr>
          <a:xfrm>
            <a:off x="8375438" y="4338019"/>
            <a:ext cx="635906" cy="354481"/>
          </a:xfrm>
          <a:prstGeom prst="roundRect">
            <a:avLst/>
          </a:prstGeom>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tr-TR" sz="1428" dirty="0">
                <a:solidFill>
                  <a:schemeClr val="bg1"/>
                </a:solidFill>
                <a:latin typeface="Arial" panose="020B0604020202020204" pitchFamily="34" charset="0"/>
                <a:cs typeface="Arial" panose="020B0604020202020204" pitchFamily="34" charset="0"/>
              </a:rPr>
              <a:t>2018</a:t>
            </a:r>
          </a:p>
        </p:txBody>
      </p:sp>
      <p:sp>
        <p:nvSpPr>
          <p:cNvPr id="10" name="Yuvarlatılmış Dikdörtgen 9"/>
          <p:cNvSpPr/>
          <p:nvPr/>
        </p:nvSpPr>
        <p:spPr>
          <a:xfrm>
            <a:off x="7012535" y="4338019"/>
            <a:ext cx="635906" cy="354481"/>
          </a:xfrm>
          <a:prstGeom prst="roundRect">
            <a:avLst/>
          </a:prstGeom>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tr-TR" sz="1428" dirty="0">
                <a:solidFill>
                  <a:schemeClr val="bg1"/>
                </a:solidFill>
                <a:latin typeface="Arial" panose="020B0604020202020204" pitchFamily="34" charset="0"/>
                <a:cs typeface="Arial" panose="020B0604020202020204" pitchFamily="34" charset="0"/>
              </a:rPr>
              <a:t>2017</a:t>
            </a:r>
          </a:p>
        </p:txBody>
      </p:sp>
      <p:pic>
        <p:nvPicPr>
          <p:cNvPr id="16" name="Resim 15"/>
          <p:cNvPicPr>
            <a:picLocks noChangeAspect="1"/>
          </p:cNvPicPr>
          <p:nvPr/>
        </p:nvPicPr>
        <p:blipFill>
          <a:blip r:embed="rId4"/>
          <a:stretch>
            <a:fillRect/>
          </a:stretch>
        </p:blipFill>
        <p:spPr>
          <a:xfrm>
            <a:off x="6651361" y="4812086"/>
            <a:ext cx="1204948" cy="1390223"/>
          </a:xfrm>
          <a:prstGeom prst="rect">
            <a:avLst/>
          </a:prstGeom>
        </p:spPr>
      </p:pic>
      <p:pic>
        <p:nvPicPr>
          <p:cNvPr id="17" name="Resim 16"/>
          <p:cNvPicPr>
            <a:picLocks noChangeAspect="1"/>
          </p:cNvPicPr>
          <p:nvPr/>
        </p:nvPicPr>
        <p:blipFill>
          <a:blip r:embed="rId5"/>
          <a:stretch>
            <a:fillRect/>
          </a:stretch>
        </p:blipFill>
        <p:spPr>
          <a:xfrm>
            <a:off x="8132069" y="4784229"/>
            <a:ext cx="1193041" cy="1390223"/>
          </a:xfrm>
          <a:prstGeom prst="rect">
            <a:avLst/>
          </a:prstGeom>
        </p:spPr>
      </p:pic>
      <p:pic>
        <p:nvPicPr>
          <p:cNvPr id="18" name="Resim 17"/>
          <p:cNvPicPr>
            <a:picLocks noChangeAspect="1"/>
          </p:cNvPicPr>
          <p:nvPr/>
        </p:nvPicPr>
        <p:blipFill>
          <a:blip r:embed="rId6"/>
          <a:stretch>
            <a:fillRect/>
          </a:stretch>
        </p:blipFill>
        <p:spPr>
          <a:xfrm>
            <a:off x="9599154" y="4784229"/>
            <a:ext cx="1247169" cy="1380889"/>
          </a:xfrm>
          <a:prstGeom prst="rect">
            <a:avLst/>
          </a:prstGeom>
        </p:spPr>
      </p:pic>
      <p:pic>
        <p:nvPicPr>
          <p:cNvPr id="51" name="Resim 50"/>
          <p:cNvPicPr>
            <a:picLocks noChangeAspect="1"/>
          </p:cNvPicPr>
          <p:nvPr/>
        </p:nvPicPr>
        <p:blipFill>
          <a:blip r:embed="rId7"/>
          <a:stretch>
            <a:fillRect/>
          </a:stretch>
        </p:blipFill>
        <p:spPr>
          <a:xfrm>
            <a:off x="1080730" y="1594308"/>
            <a:ext cx="4459911" cy="4753741"/>
          </a:xfrm>
          <a:prstGeom prst="rect">
            <a:avLst/>
          </a:prstGeom>
        </p:spPr>
      </p:pic>
      <p:sp>
        <p:nvSpPr>
          <p:cNvPr id="3" name="Unvan 2"/>
          <p:cNvSpPr>
            <a:spLocks noGrp="1"/>
          </p:cNvSpPr>
          <p:nvPr>
            <p:ph type="title"/>
          </p:nvPr>
        </p:nvSpPr>
        <p:spPr>
          <a:xfrm>
            <a:off x="1381958" y="455363"/>
            <a:ext cx="9286042" cy="728889"/>
          </a:xfrm>
        </p:spPr>
        <p:txBody>
          <a:bodyPr>
            <a:normAutofit fontScale="90000"/>
          </a:bodyPr>
          <a:lstStyle/>
          <a:p>
            <a:r>
              <a:rPr lang="tr-TR" dirty="0">
                <a:solidFill>
                  <a:srgbClr val="C00000"/>
                </a:solidFill>
              </a:rPr>
              <a:t>SÖZLEŞMELİ YÖNETİCİ PERFORMANS DEĞERLENDİRME KRİTERLERİ GÖSTERGE KARTI</a:t>
            </a:r>
            <a:br>
              <a:rPr lang="tr-TR" dirty="0">
                <a:solidFill>
                  <a:srgbClr val="C00000"/>
                </a:solidFill>
              </a:rPr>
            </a:br>
            <a:endParaRPr lang="tr-TR" dirty="0">
              <a:solidFill>
                <a:srgbClr val="C00000"/>
              </a:solidFill>
            </a:endParaRPr>
          </a:p>
        </p:txBody>
      </p:sp>
      <p:sp>
        <p:nvSpPr>
          <p:cNvPr id="12" name="Slayt Numarası Yer Tutucusu 11"/>
          <p:cNvSpPr>
            <a:spLocks noGrp="1"/>
          </p:cNvSpPr>
          <p:nvPr>
            <p:ph type="sldNum" sz="quarter" idx="12"/>
          </p:nvPr>
        </p:nvSpPr>
        <p:spPr>
          <a:xfrm>
            <a:off x="11339565" y="6492875"/>
            <a:ext cx="852435" cy="365125"/>
          </a:xfrm>
        </p:spPr>
        <p:txBody>
          <a:bodyPr/>
          <a:lstStyle/>
          <a:p>
            <a:fld id="{56EDF3C1-8E23-4A12-B85D-7F7F384C8C5A}" type="slidenum">
              <a:rPr lang="tr-TR" smtClean="0">
                <a:solidFill>
                  <a:prstClr val="black">
                    <a:tint val="75000"/>
                  </a:prstClr>
                </a:solidFill>
              </a:rPr>
              <a:pPr/>
              <a:t>11</a:t>
            </a:fld>
            <a:r>
              <a:rPr lang="tr-TR" dirty="0">
                <a:solidFill>
                  <a:prstClr val="black">
                    <a:tint val="75000"/>
                  </a:prstClr>
                </a:solidFill>
              </a:rPr>
              <a:t> / 67</a:t>
            </a:r>
          </a:p>
        </p:txBody>
      </p:sp>
      <p:sp>
        <p:nvSpPr>
          <p:cNvPr id="4" name="Metin kutusu 3"/>
          <p:cNvSpPr txBox="1"/>
          <p:nvPr/>
        </p:nvSpPr>
        <p:spPr>
          <a:xfrm>
            <a:off x="5756029" y="2076163"/>
            <a:ext cx="6009753" cy="1477328"/>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2017 yılında verilerin toplanabileceği bir sistem ve Gösterge Kartı olmadığından </a:t>
            </a:r>
            <a:r>
              <a:rPr lang="tr-TR" b="1" u="sng" dirty="0">
                <a:latin typeface="Times New Roman" panose="02020603050405020304" pitchFamily="18" charset="0"/>
                <a:cs typeface="Times New Roman" panose="02020603050405020304" pitchFamily="18" charset="0"/>
              </a:rPr>
              <a:t>eylem planı gerçekleşme oranı %21.41 </a:t>
            </a:r>
            <a:r>
              <a:rPr lang="tr-TR" dirty="0">
                <a:latin typeface="Times New Roman" panose="02020603050405020304" pitchFamily="18" charset="0"/>
                <a:cs typeface="Times New Roman" panose="02020603050405020304" pitchFamily="18" charset="0"/>
              </a:rPr>
              <a:t>olarak gerçekleşmişken, eylem planı online ve sistemli bir şekilde takip edilmeye başlandıktan sonra gerçekleşme oranlarında önemli ölçüde artış görülmüştür.</a:t>
            </a:r>
          </a:p>
        </p:txBody>
      </p:sp>
      <p:sp>
        <p:nvSpPr>
          <p:cNvPr id="2" name="Metin kutusu 1"/>
          <p:cNvSpPr txBox="1"/>
          <p:nvPr/>
        </p:nvSpPr>
        <p:spPr>
          <a:xfrm>
            <a:off x="531694" y="6353666"/>
            <a:ext cx="10017893" cy="461665"/>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İç Denetim Başkanlığınca 2020 yılında pilot il olarak Ankara İl Sağlık Müdürlüğünde iç kontrol sistemi denetimi yapılmıştır. 2021 yılında taşra teşkilatında yaklaşık 20 ilde iç kontrol sistemi denetimi yapılması amacıyla planlama yapılmıştır.</a:t>
            </a:r>
          </a:p>
        </p:txBody>
      </p:sp>
    </p:spTree>
    <p:extLst>
      <p:ext uri="{BB962C8B-B14F-4D97-AF65-F5344CB8AC3E}">
        <p14:creationId xmlns:p14="http://schemas.microsoft.com/office/powerpoint/2010/main" val="41032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Elektronik Genel Bilgilendirme Dosyası</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İç kontrol sistemi ve işleyişi yönetici ve personel tarafından sahiplenilmeli ve desteklenmelidir.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 </a:t>
              </a:r>
              <a:r>
                <a:rPr lang="tr-TR" sz="1200" kern="0" dirty="0">
                  <a:latin typeface="Arial" panose="020B0604020202020204" pitchFamily="34" charset="0"/>
                  <a:cs typeface="Arial" panose="020B0604020202020204" pitchFamily="34" charset="0"/>
                </a:rPr>
                <a:t>Yeni başlayan yönetici ve personele verilmek üzere kurum hakkında genel bilgilendirme dosyasının (Kamu İç Kontrol Standartlarına Uyum Eylem Planı, Stratejik Plan ve yönetim kararlılık beyanı vb.) hazırlanması</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tr-TR" sz="1600" b="1" i="0" u="none" strike="noStrike" kern="0" cap="none" spc="0" normalizeH="0" baseline="0" noProof="0" dirty="0">
                  <a:ln>
                    <a:noFill/>
                  </a:ln>
                  <a:effectLst/>
                  <a:uLnTx/>
                  <a:uFillTx/>
                  <a:latin typeface="Arial" panose="020B0604020202020204" pitchFamily="34" charset="0"/>
                  <a:cs typeface="Arial" panose="020B0604020202020204" pitchFamily="34" charset="0"/>
                </a:rPr>
                <a:t>E.1.1.1</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1.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1.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 </a:t>
              </a:r>
              <a:endParaRPr lang="tr-TR" sz="1200" b="1" kern="0" dirty="0">
                <a:solidFill>
                  <a:prstClr val="black"/>
                </a:solidFill>
                <a:latin typeface="Arial" panose="020B0604020202020204" pitchFamily="34" charset="0"/>
                <a:cs typeface="Arial" panose="020B0604020202020204" pitchFamily="34" charset="0"/>
              </a:endParaRP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12</a:t>
            </a:fld>
            <a:r>
              <a:rPr lang="tr-TR" dirty="0">
                <a:solidFill>
                  <a:prstClr val="black">
                    <a:tint val="75000"/>
                  </a:prstClr>
                </a:solidFill>
              </a:rPr>
              <a:t> / 67</a:t>
            </a:r>
          </a:p>
        </p:txBody>
      </p:sp>
    </p:spTree>
    <p:extLst>
      <p:ext uri="{BB962C8B-B14F-4D97-AF65-F5344CB8AC3E}">
        <p14:creationId xmlns:p14="http://schemas.microsoft.com/office/powerpoint/2010/main" val="179680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Elektronik Yayınlar</a:t>
            </a:r>
          </a:p>
          <a:p>
            <a:r>
              <a:rPr lang="sv-SE" sz="1400" b="1" kern="0" dirty="0">
                <a:solidFill>
                  <a:sysClr val="windowText" lastClr="000000"/>
                </a:solidFill>
                <a:latin typeface="Arial" panose="020B0604020202020204" pitchFamily="34" charset="0"/>
              </a:rPr>
              <a:t>(Elektronik Broşür/Video)</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İç kontrol sistemi ve işleyişi yönetici ve personel tarafından sahiplenilmeli ve desteklenmelidir.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İç kontrole yönelik farkındalığın artırılması için elektronik yayınlar yapılması</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E.1.1.2</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noProof="0" dirty="0">
                  <a:solidFill>
                    <a:prstClr val="black"/>
                  </a:solidFill>
                  <a:latin typeface="Arial" panose="020B0604020202020204" pitchFamily="34" charset="0"/>
                  <a:cs typeface="Arial" panose="020B0604020202020204" pitchFamily="34" charset="0"/>
                </a:rPr>
                <a:t>2</a:t>
              </a:r>
              <a:r>
                <a:rPr lang="tr-TR" sz="1200" kern="0" dirty="0">
                  <a:solidFill>
                    <a:prstClr val="black"/>
                  </a:solidFill>
                  <a:latin typeface="Arial" panose="020B0604020202020204" pitchFamily="34" charset="0"/>
                  <a:cs typeface="Arial" panose="020B0604020202020204" pitchFamily="34" charset="0"/>
                </a:rPr>
                <a:t>.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2.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 </a:t>
              </a:r>
              <a:endParaRPr lang="tr-TR" sz="1200" b="1" kern="0" dirty="0">
                <a:solidFill>
                  <a:prstClr val="black"/>
                </a:solidFill>
                <a:latin typeface="Arial" panose="020B0604020202020204" pitchFamily="34" charset="0"/>
                <a:cs typeface="Arial" panose="020B0604020202020204" pitchFamily="34" charset="0"/>
              </a:endParaRP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13</a:t>
            </a:fld>
            <a:r>
              <a:rPr lang="tr-TR" dirty="0">
                <a:solidFill>
                  <a:prstClr val="black">
                    <a:tint val="75000"/>
                  </a:prstClr>
                </a:solidFill>
              </a:rPr>
              <a:t> / 67</a:t>
            </a:r>
          </a:p>
        </p:txBody>
      </p:sp>
    </p:spTree>
    <p:extLst>
      <p:ext uri="{BB962C8B-B14F-4D97-AF65-F5344CB8AC3E}">
        <p14:creationId xmlns:p14="http://schemas.microsoft.com/office/powerpoint/2010/main" val="26791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İç Kontrol Sekmesi Linki</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İç kontrol sistemi ve işleyişi yönetici ve personel tarafından sahiplenilmeli ve desteklenmelidir.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web sayfasında bulunan iç kontrol sekmesinde yönetici onayı ile iç kontrole yönelik gerçekleştirilen güncel çalışmalara yer verilmesi</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E.1.1.3</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1.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1.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 </a:t>
              </a:r>
              <a:endParaRPr lang="tr-TR" sz="1200" b="1" kern="0" dirty="0">
                <a:solidFill>
                  <a:prstClr val="black"/>
                </a:solidFill>
                <a:latin typeface="Arial" panose="020B0604020202020204" pitchFamily="34" charset="0"/>
                <a:cs typeface="Arial" panose="020B0604020202020204" pitchFamily="34" charset="0"/>
              </a:endParaRP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14</a:t>
            </a:fld>
            <a:r>
              <a:rPr lang="tr-TR" dirty="0">
                <a:solidFill>
                  <a:prstClr val="black">
                    <a:tint val="75000"/>
                  </a:prstClr>
                </a:solidFill>
              </a:rPr>
              <a:t> / 67</a:t>
            </a:r>
          </a:p>
        </p:txBody>
      </p:sp>
    </p:spTree>
    <p:extLst>
      <p:ext uri="{BB962C8B-B14F-4D97-AF65-F5344CB8AC3E}">
        <p14:creationId xmlns:p14="http://schemas.microsoft.com/office/powerpoint/2010/main" val="21820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Eğitim Görselleri</a:t>
            </a:r>
          </a:p>
          <a:p>
            <a:r>
              <a:rPr lang="sv-SE" sz="1400" b="1" kern="0" dirty="0">
                <a:solidFill>
                  <a:sysClr val="windowText" lastClr="000000"/>
                </a:solidFill>
                <a:latin typeface="Arial" panose="020B0604020202020204" pitchFamily="34" charset="0"/>
              </a:rPr>
              <a:t>Katılımcı Listesi</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İç kontrol sistemi ve işleyişi yönetici ve personel tarafından sahiplenilmeli ve desteklenmelidir.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İç kontrol sorumluları koordinasyonunda Harcama Birimlerinde  çalışan personele yönelik İç Kontrol Sistemi, Kamu İç Kontrol Standartlarına Uyum Eylem Planı ve işleyişine ilişkin eğitimlerin yapılması (yüz yüze/uzaktan)</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E.1.1.4</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1.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1.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 </a:t>
              </a:r>
              <a:endParaRPr lang="tr-TR" sz="1200" b="1" kern="0" dirty="0">
                <a:solidFill>
                  <a:prstClr val="black"/>
                </a:solidFill>
                <a:latin typeface="Arial" panose="020B0604020202020204" pitchFamily="34" charset="0"/>
                <a:cs typeface="Arial" panose="020B0604020202020204" pitchFamily="34" charset="0"/>
              </a:endParaRPr>
            </a:p>
          </p:txBody>
        </p:sp>
      </p:grpSp>
      <p:sp>
        <p:nvSpPr>
          <p:cNvPr id="5" name="Slayt Numarası Yer Tutucusu 4"/>
          <p:cNvSpPr>
            <a:spLocks noGrp="1"/>
          </p:cNvSpPr>
          <p:nvPr>
            <p:ph type="sldNum" sz="quarter" idx="12"/>
          </p:nvPr>
        </p:nvSpPr>
        <p:spPr>
          <a:xfrm>
            <a:off x="9448800" y="6471888"/>
            <a:ext cx="2743200" cy="365125"/>
          </a:xfrm>
        </p:spPr>
        <p:txBody>
          <a:bodyPr/>
          <a:lstStyle/>
          <a:p>
            <a:fld id="{56EDF3C1-8E23-4A12-B85D-7F7F384C8C5A}" type="slidenum">
              <a:rPr lang="tr-TR" smtClean="0">
                <a:solidFill>
                  <a:prstClr val="black">
                    <a:tint val="75000"/>
                  </a:prstClr>
                </a:solidFill>
              </a:rPr>
              <a:pPr/>
              <a:t>15</a:t>
            </a:fld>
            <a:r>
              <a:rPr lang="tr-TR" dirty="0">
                <a:solidFill>
                  <a:prstClr val="black">
                    <a:tint val="75000"/>
                  </a:prstClr>
                </a:solidFill>
              </a:rPr>
              <a:t> / 67</a:t>
            </a:r>
          </a:p>
        </p:txBody>
      </p:sp>
    </p:spTree>
    <p:extLst>
      <p:ext uri="{BB962C8B-B14F-4D97-AF65-F5344CB8AC3E}">
        <p14:creationId xmlns:p14="http://schemas.microsoft.com/office/powerpoint/2010/main" val="201563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Eğitim Görselleri</a:t>
            </a:r>
          </a:p>
          <a:p>
            <a:r>
              <a:rPr lang="sv-SE" sz="1400" b="1" kern="0" dirty="0">
                <a:solidFill>
                  <a:sysClr val="windowText" lastClr="000000"/>
                </a:solidFill>
                <a:latin typeface="Arial" panose="020B0604020202020204" pitchFamily="34" charset="0"/>
              </a:rPr>
              <a:t>Katılımcı Listesi</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İç kontrol sistemi ve işleyişi yönetici ve personel tarafından sahiplenilmeli ve desteklenmelidir.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İç kontrol sistemine yönelik toplantıların/eğitimlerin yapılması</a:t>
              </a:r>
            </a:p>
            <a:p>
              <a:pPr marL="533400" lvl="0">
                <a:defRPr/>
              </a:pPr>
              <a:r>
                <a:rPr lang="tr-TR" sz="1200" kern="0" dirty="0">
                  <a:latin typeface="Arial" panose="020B0604020202020204" pitchFamily="34" charset="0"/>
                  <a:cs typeface="Arial" panose="020B0604020202020204" pitchFamily="34" charset="0"/>
                </a:rPr>
                <a:t>(yüz yüze/uzaktan)</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E.1.1.5</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Strateji Geliştirme Başkanlığı </a:t>
              </a: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1.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1.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p>
            <a:p>
              <a:pPr marL="265113" lvl="0">
                <a:defRPr/>
              </a:pPr>
              <a:r>
                <a:rPr lang="tr-TR" sz="1200" kern="0" dirty="0">
                  <a:solidFill>
                    <a:prstClr val="black"/>
                  </a:solidFill>
                  <a:latin typeface="Arial" panose="020B0604020202020204" pitchFamily="34" charset="0"/>
                  <a:cs typeface="Arial" panose="020B0604020202020204" pitchFamily="34" charset="0"/>
                </a:rPr>
                <a:t>Merkez Birimler/İl Sağlık Müdürlükleri </a:t>
              </a:r>
              <a:endParaRPr lang="tr-TR" sz="1200" b="1" kern="0" dirty="0">
                <a:solidFill>
                  <a:prstClr val="black"/>
                </a:solidFill>
                <a:latin typeface="Arial" panose="020B0604020202020204" pitchFamily="34" charset="0"/>
                <a:cs typeface="Arial" panose="020B0604020202020204" pitchFamily="34" charset="0"/>
              </a:endParaRPr>
            </a:p>
          </p:txBody>
        </p:sp>
      </p:grpSp>
      <p:sp>
        <p:nvSpPr>
          <p:cNvPr id="5" name="Slayt Numarası Yer Tutucusu 4"/>
          <p:cNvSpPr>
            <a:spLocks noGrp="1"/>
          </p:cNvSpPr>
          <p:nvPr>
            <p:ph type="sldNum" sz="quarter" idx="12"/>
          </p:nvPr>
        </p:nvSpPr>
        <p:spPr>
          <a:xfrm>
            <a:off x="9448800" y="6471888"/>
            <a:ext cx="2743200" cy="365125"/>
          </a:xfrm>
        </p:spPr>
        <p:txBody>
          <a:bodyPr/>
          <a:lstStyle/>
          <a:p>
            <a:fld id="{56EDF3C1-8E23-4A12-B85D-7F7F384C8C5A}" type="slidenum">
              <a:rPr lang="tr-TR" smtClean="0">
                <a:solidFill>
                  <a:prstClr val="black">
                    <a:tint val="75000"/>
                  </a:prstClr>
                </a:solidFill>
              </a:rPr>
              <a:pPr/>
              <a:t>16</a:t>
            </a:fld>
            <a:r>
              <a:rPr lang="tr-TR" dirty="0">
                <a:solidFill>
                  <a:prstClr val="black">
                    <a:tint val="75000"/>
                  </a:prstClr>
                </a:solidFill>
              </a:rPr>
              <a:t> / 67</a:t>
            </a:r>
          </a:p>
        </p:txBody>
      </p:sp>
    </p:spTree>
    <p:extLst>
      <p:ext uri="{BB962C8B-B14F-4D97-AF65-F5344CB8AC3E}">
        <p14:creationId xmlns:p14="http://schemas.microsoft.com/office/powerpoint/2010/main" val="393352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Eğitim Görselleri</a:t>
            </a:r>
          </a:p>
          <a:p>
            <a:r>
              <a:rPr lang="sv-SE" sz="1400" b="1" kern="0" dirty="0">
                <a:solidFill>
                  <a:sysClr val="windowText" lastClr="000000"/>
                </a:solidFill>
                <a:latin typeface="Arial" panose="020B0604020202020204" pitchFamily="34" charset="0"/>
              </a:rPr>
              <a:t>Katılımcı Listesi</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iç kontrol sisteminin uygulanmasında personele örnek olmalıdır.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yönetici tarafından kurumsallaşma kapsamında personeli ile toplantı düzenlemesi (yüz yüze/uzaktan)</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1.2</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E.1.2.1</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 </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  </a:t>
              </a:r>
              <a:r>
                <a:rPr lang="tr-TR" sz="1200" kern="0" dirty="0">
                  <a:solidFill>
                    <a:prstClr val="black"/>
                  </a:solidFill>
                  <a:latin typeface="Arial" panose="020B0604020202020204" pitchFamily="34" charset="0"/>
                  <a:cs typeface="Arial" panose="020B0604020202020204" pitchFamily="34" charset="0"/>
                </a:rPr>
                <a:t>2.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 </a:t>
              </a:r>
              <a:endParaRPr lang="tr-TR" sz="1200" b="1" kern="0" dirty="0">
                <a:solidFill>
                  <a:prstClr val="black"/>
                </a:solidFill>
                <a:latin typeface="Arial" panose="020B0604020202020204" pitchFamily="34" charset="0"/>
                <a:cs typeface="Arial" panose="020B0604020202020204" pitchFamily="34" charset="0"/>
              </a:endParaRP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17</a:t>
            </a:fld>
            <a:r>
              <a:rPr lang="tr-TR" dirty="0">
                <a:solidFill>
                  <a:prstClr val="black">
                    <a:tint val="75000"/>
                  </a:prstClr>
                </a:solidFill>
              </a:rPr>
              <a:t> / 67</a:t>
            </a:r>
          </a:p>
        </p:txBody>
      </p:sp>
    </p:spTree>
    <p:extLst>
      <p:ext uri="{BB962C8B-B14F-4D97-AF65-F5344CB8AC3E}">
        <p14:creationId xmlns:p14="http://schemas.microsoft.com/office/powerpoint/2010/main" val="287318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Etik Davranış İlkelerinin Gönderildiği e-Posta Görseli ve Gönderilen e-Posta İçeriği</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Etik kurallar bilinmeli ve tüm faaliyetlerde bu kurallara uyulmalıdır.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Kamu Görevlileri Etik Kurulunca yürürlükte olan "Etik Davranış İlkelerinin" tüm personele e-Posta olarak gönderilmesi</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E.1.3.1</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 </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1.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1.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endParaRPr lang="tr-TR" sz="1200" kern="0" dirty="0">
                <a:solidFill>
                  <a:prstClr val="black"/>
                </a:solidFill>
                <a:latin typeface="Arial" panose="020B0604020202020204" pitchFamily="34" charset="0"/>
                <a:cs typeface="Arial" panose="020B0604020202020204" pitchFamily="34" charset="0"/>
              </a:endParaRPr>
            </a:p>
            <a:p>
              <a:pPr marL="265113" lvl="0">
                <a:defRPr/>
              </a:pPr>
              <a:r>
                <a:rPr lang="tr-TR" sz="1200" kern="0" dirty="0">
                  <a:solidFill>
                    <a:prstClr val="black"/>
                  </a:solidFill>
                  <a:latin typeface="Arial" panose="020B0604020202020204" pitchFamily="34" charset="0"/>
                  <a:cs typeface="Arial" panose="020B0604020202020204" pitchFamily="34" charset="0"/>
                </a:rPr>
                <a:t>Yönetim Hizmetleri Genel Müdürlüğü</a:t>
              </a:r>
            </a:p>
          </p:txBody>
        </p:sp>
      </p:grpSp>
      <p:sp>
        <p:nvSpPr>
          <p:cNvPr id="5" name="Slayt Numarası Yer Tutucusu 4"/>
          <p:cNvSpPr>
            <a:spLocks noGrp="1"/>
          </p:cNvSpPr>
          <p:nvPr>
            <p:ph type="sldNum" sz="quarter" idx="12"/>
          </p:nvPr>
        </p:nvSpPr>
        <p:spPr>
          <a:xfrm>
            <a:off x="9448800" y="6471888"/>
            <a:ext cx="2743200" cy="365125"/>
          </a:xfrm>
        </p:spPr>
        <p:txBody>
          <a:bodyPr/>
          <a:lstStyle/>
          <a:p>
            <a:fld id="{56EDF3C1-8E23-4A12-B85D-7F7F384C8C5A}" type="slidenum">
              <a:rPr lang="tr-TR" smtClean="0">
                <a:solidFill>
                  <a:prstClr val="black">
                    <a:tint val="75000"/>
                  </a:prstClr>
                </a:solidFill>
              </a:rPr>
              <a:pPr/>
              <a:t>18</a:t>
            </a:fld>
            <a:r>
              <a:rPr lang="tr-TR" dirty="0">
                <a:solidFill>
                  <a:prstClr val="black">
                    <a:tint val="75000"/>
                  </a:prstClr>
                </a:solidFill>
              </a:rPr>
              <a:t> / 67</a:t>
            </a:r>
          </a:p>
        </p:txBody>
      </p:sp>
    </p:spTree>
    <p:extLst>
      <p:ext uri="{BB962C8B-B14F-4D97-AF65-F5344CB8AC3E}">
        <p14:creationId xmlns:p14="http://schemas.microsoft.com/office/powerpoint/2010/main" val="421343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Belirlenen Etik Sloganın (Mesaj) Gönderildiği </a:t>
            </a:r>
            <a:endParaRPr lang="tr-TR" sz="1400" b="1" kern="0" dirty="0">
              <a:solidFill>
                <a:sysClr val="windowText" lastClr="000000"/>
              </a:solidFill>
              <a:latin typeface="Arial" panose="020B0604020202020204" pitchFamily="34" charset="0"/>
            </a:endParaRPr>
          </a:p>
          <a:p>
            <a:r>
              <a:rPr lang="sv-SE" sz="1400" b="1" kern="0" dirty="0">
                <a:solidFill>
                  <a:sysClr val="windowText" lastClr="000000"/>
                </a:solidFill>
                <a:latin typeface="Arial" panose="020B0604020202020204" pitchFamily="34" charset="0"/>
              </a:rPr>
              <a:t>e-Posta Görseli ve Gönderilen e-Posta İçeriği</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Etik kurallar bilinmeli ve tüm faaliyetlerde bu kurallara uyulmalıdır.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Etik Davranış İlkeleri doğrultusunda "Etik Slogan (Mesaj)" belirlenerek tüm personelin e-Posta adreslerine gönderilmesi</a:t>
              </a:r>
            </a:p>
          </p:txBody>
        </p:sp>
        <p:sp>
          <p:nvSpPr>
            <p:cNvPr id="24" name="Beşgen 23"/>
            <p:cNvSpPr/>
            <p:nvPr/>
          </p:nvSpPr>
          <p:spPr>
            <a:xfrm>
              <a:off x="3073234" y="2073617"/>
              <a:ext cx="4896329"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Etik Değerler ve Dürüstlük: </a:t>
              </a:r>
              <a:r>
                <a:rPr lang="tr-TR" sz="1200" kern="0" dirty="0">
                  <a:solidFill>
                    <a:prstClr val="white"/>
                  </a:solidFill>
                  <a:latin typeface="Arial" panose="020B0604020202020204" pitchFamily="34" charset="0"/>
                  <a:cs typeface="Arial" panose="020B0604020202020204" pitchFamily="34" charset="0"/>
                </a:rPr>
                <a:t>Personel davranışlarını belirleyen kuralların personel tarafından bilinmesi sağlanmalıdır.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1</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noProof="0" dirty="0">
                  <a:solidFill>
                    <a:schemeClr val="bg1"/>
                  </a:solidFill>
                  <a:latin typeface="Arial" panose="020B0604020202020204" pitchFamily="34" charset="0"/>
                  <a:cs typeface="Arial" panose="020B0604020202020204" pitchFamily="34" charset="0"/>
                </a:rPr>
                <a:t>1.3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E.1.3.2</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 </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noProof="0" dirty="0">
                  <a:solidFill>
                    <a:prstClr val="black"/>
                  </a:solidFill>
                  <a:latin typeface="Arial" panose="020B0604020202020204" pitchFamily="34" charset="0"/>
                  <a:cs typeface="Arial" panose="020B0604020202020204" pitchFamily="34" charset="0"/>
                </a:rPr>
                <a:t>2</a:t>
              </a:r>
              <a:r>
                <a:rPr lang="tr-TR" sz="1200" kern="0" dirty="0">
                  <a:solidFill>
                    <a:prstClr val="black"/>
                  </a:solidFill>
                  <a:latin typeface="Arial" panose="020B0604020202020204" pitchFamily="34" charset="0"/>
                  <a:cs typeface="Arial" panose="020B0604020202020204" pitchFamily="34" charset="0"/>
                </a:rPr>
                <a:t>.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2.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a:t>
              </a:r>
              <a:endParaRPr lang="tr-TR" sz="1200" kern="0" dirty="0">
                <a:solidFill>
                  <a:prstClr val="black"/>
                </a:solidFill>
                <a:latin typeface="Arial" panose="020B0604020202020204" pitchFamily="34" charset="0"/>
                <a:cs typeface="Arial" panose="020B0604020202020204" pitchFamily="34" charset="0"/>
              </a:endParaRPr>
            </a:p>
          </p:txBody>
        </p:sp>
      </p:grpSp>
      <p:sp>
        <p:nvSpPr>
          <p:cNvPr id="5" name="Slayt Numarası Yer Tutucusu 4"/>
          <p:cNvSpPr>
            <a:spLocks noGrp="1"/>
          </p:cNvSpPr>
          <p:nvPr>
            <p:ph type="sldNum" sz="quarter" idx="12"/>
          </p:nvPr>
        </p:nvSpPr>
        <p:spPr>
          <a:xfrm>
            <a:off x="9448800" y="6471888"/>
            <a:ext cx="2743200" cy="365125"/>
          </a:xfrm>
        </p:spPr>
        <p:txBody>
          <a:bodyPr/>
          <a:lstStyle/>
          <a:p>
            <a:fld id="{56EDF3C1-8E23-4A12-B85D-7F7F384C8C5A}" type="slidenum">
              <a:rPr lang="tr-TR" smtClean="0">
                <a:solidFill>
                  <a:prstClr val="black">
                    <a:tint val="75000"/>
                  </a:prstClr>
                </a:solidFill>
              </a:rPr>
              <a:pPr/>
              <a:t>19</a:t>
            </a:fld>
            <a:r>
              <a:rPr lang="tr-TR" dirty="0">
                <a:solidFill>
                  <a:prstClr val="black">
                    <a:tint val="75000"/>
                  </a:prstClr>
                </a:solidFill>
              </a:rPr>
              <a:t> / 67</a:t>
            </a:r>
          </a:p>
        </p:txBody>
      </p:sp>
    </p:spTree>
    <p:extLst>
      <p:ext uri="{BB962C8B-B14F-4D97-AF65-F5344CB8AC3E}">
        <p14:creationId xmlns:p14="http://schemas.microsoft.com/office/powerpoint/2010/main" val="41536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 y="2641600"/>
            <a:ext cx="12191999" cy="344390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2" name="Unvan 3"/>
          <p:cNvSpPr>
            <a:spLocks noGrp="1"/>
          </p:cNvSpPr>
          <p:nvPr>
            <p:ph type="title"/>
          </p:nvPr>
        </p:nvSpPr>
        <p:spPr>
          <a:xfrm>
            <a:off x="1448174" y="262503"/>
            <a:ext cx="8907351" cy="728889"/>
          </a:xfrm>
        </p:spPr>
        <p:txBody>
          <a:bodyPr vert="horz" lIns="93297" tIns="46649" rIns="93297" bIns="46649" rtlCol="0" anchor="ctr">
            <a:noAutofit/>
          </a:bodyPr>
          <a:lstStyle/>
          <a:p>
            <a:pPr defTabSz="932962">
              <a:lnSpc>
                <a:spcPct val="150000"/>
              </a:lnSpc>
            </a:pPr>
            <a:r>
              <a:rPr lang="tr-TR" sz="1800" dirty="0">
                <a:solidFill>
                  <a:srgbClr val="C00000"/>
                </a:solidFill>
                <a:cs typeface="Arial" panose="020B0604020202020204" pitchFamily="34" charset="0"/>
              </a:rPr>
              <a:t>2021-2022 KAMU İÇ KONTROL STANDARTLARINA UYUM EYLEM PLANI</a:t>
            </a:r>
          </a:p>
        </p:txBody>
      </p:sp>
      <p:sp>
        <p:nvSpPr>
          <p:cNvPr id="12" name="Slayt Numarası Yer Tutucusu 11"/>
          <p:cNvSpPr>
            <a:spLocks noGrp="1"/>
          </p:cNvSpPr>
          <p:nvPr>
            <p:ph type="sldNum" sz="quarter" idx="12"/>
          </p:nvPr>
        </p:nvSpPr>
        <p:spPr>
          <a:xfrm>
            <a:off x="9448800" y="6509169"/>
            <a:ext cx="2743200" cy="365125"/>
          </a:xfrm>
        </p:spPr>
        <p:txBody>
          <a:bodyPr/>
          <a:lstStyle/>
          <a:p>
            <a:fld id="{56EDF3C1-8E23-4A12-B85D-7F7F384C8C5A}" type="slidenum">
              <a:rPr lang="tr-TR" smtClean="0">
                <a:solidFill>
                  <a:prstClr val="black">
                    <a:tint val="75000"/>
                  </a:prstClr>
                </a:solidFill>
              </a:rPr>
              <a:pPr/>
              <a:t>2</a:t>
            </a:fld>
            <a:r>
              <a:rPr lang="tr-TR" dirty="0">
                <a:solidFill>
                  <a:prstClr val="black">
                    <a:tint val="75000"/>
                  </a:prstClr>
                </a:solidFill>
              </a:rPr>
              <a:t> / 67</a:t>
            </a:r>
          </a:p>
        </p:txBody>
      </p:sp>
      <p:sp>
        <p:nvSpPr>
          <p:cNvPr id="13" name="Dikdörtgen 12"/>
          <p:cNvSpPr/>
          <p:nvPr/>
        </p:nvSpPr>
        <p:spPr>
          <a:xfrm>
            <a:off x="1625600" y="2641600"/>
            <a:ext cx="8729925" cy="3246530"/>
          </a:xfrm>
          <a:prstGeom prst="rect">
            <a:avLst/>
          </a:prstGeom>
          <a:solidFill>
            <a:schemeClr val="bg1">
              <a:lumMod val="85000"/>
            </a:schemeClr>
          </a:solidFill>
        </p:spPr>
        <p:txBody>
          <a:bodyPr wrap="square">
            <a:spAutoFit/>
          </a:bodyPr>
          <a:lstStyle/>
          <a:p>
            <a:pPr algn="just">
              <a:lnSpc>
                <a:spcPct val="150000"/>
              </a:lnSpc>
            </a:pPr>
            <a:r>
              <a:rPr lang="tr-TR" sz="2800" dirty="0">
                <a:latin typeface="Times New Roman" panose="02020603050405020304" pitchFamily="18" charset="0"/>
                <a:cs typeface="Times New Roman" panose="02020603050405020304" pitchFamily="18" charset="0"/>
              </a:rPr>
              <a:t>Kamu İç Kontrol Standartlarına Uyum Eylem Planı;</a:t>
            </a:r>
          </a:p>
          <a:p>
            <a:pPr algn="just">
              <a:lnSpc>
                <a:spcPct val="150000"/>
              </a:lnSpc>
            </a:pPr>
            <a:r>
              <a:rPr lang="tr-TR" sz="2800" dirty="0">
                <a:latin typeface="Times New Roman" panose="02020603050405020304" pitchFamily="18" charset="0"/>
                <a:cs typeface="Times New Roman" panose="02020603050405020304" pitchFamily="18" charset="0"/>
              </a:rPr>
              <a:t>5018 sayılı </a:t>
            </a:r>
            <a:r>
              <a:rPr lang="en-US" sz="2800" dirty="0" err="1">
                <a:latin typeface="Times New Roman" panose="02020603050405020304" pitchFamily="18" charset="0"/>
                <a:cs typeface="Times New Roman" panose="02020603050405020304" pitchFamily="18" charset="0"/>
              </a:rPr>
              <a:t>Kamu</a:t>
            </a:r>
            <a:r>
              <a:rPr lang="en-US" sz="2800" dirty="0">
                <a:latin typeface="Times New Roman" panose="02020603050405020304" pitchFamily="18" charset="0"/>
                <a:cs typeface="Times New Roman" panose="02020603050405020304" pitchFamily="18" charset="0"/>
              </a:rPr>
              <a:t> Mali </a:t>
            </a:r>
            <a:r>
              <a:rPr lang="en-US" sz="2800" dirty="0" err="1">
                <a:latin typeface="Times New Roman" panose="02020603050405020304" pitchFamily="18" charset="0"/>
                <a:cs typeface="Times New Roman" panose="02020603050405020304" pitchFamily="18" charset="0"/>
              </a:rPr>
              <a:t>Yönetimi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Kontrol</a:t>
            </a:r>
            <a:r>
              <a:rPr lang="en-US" sz="2800"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Kanunu ile buna bağlı olarak çıkarılan ikincil mevzuat düzenlemeleri gereğince merkez ve taşra teşkilatı harcama birimlerimizin görüş ve önerileri alınarak hazırlanmıştır.</a:t>
            </a:r>
          </a:p>
        </p:txBody>
      </p:sp>
    </p:spTree>
    <p:extLst>
      <p:ext uri="{BB962C8B-B14F-4D97-AF65-F5344CB8AC3E}">
        <p14:creationId xmlns:p14="http://schemas.microsoft.com/office/powerpoint/2010/main" val="358006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Misyon ve Vizyon Gönderilen e-Posta Görseli ve Gönderilen e-Posta İçeriği</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misyonu yazılı olarak belirlenmeli, duyurulmalı ve personel tarafından benimsenmesi sağlanmalıdır.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Bakanlığımızın misyon ve vizyonunun personelce benimsenmesine yönelik iç kontrol sorumlusu tarafından tüm personele misyon ve vizyonun  e-Posta olarak gönderilmesi</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E.2.1.1</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 </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a:t>
              </a:r>
              <a:r>
                <a:rPr lang="tr-TR" sz="1200" kern="0" dirty="0">
                  <a:solidFill>
                    <a:prstClr val="black"/>
                  </a:solidFill>
                  <a:latin typeface="Arial" panose="020B0604020202020204" pitchFamily="34" charset="0"/>
                  <a:cs typeface="Arial" panose="020B0604020202020204" pitchFamily="34" charset="0"/>
                </a:rPr>
                <a:t>.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1.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80355"/>
            <a:ext cx="2743200" cy="365125"/>
          </a:xfrm>
        </p:spPr>
        <p:txBody>
          <a:bodyPr/>
          <a:lstStyle/>
          <a:p>
            <a:fld id="{56EDF3C1-8E23-4A12-B85D-7F7F384C8C5A}" type="slidenum">
              <a:rPr lang="tr-TR" smtClean="0">
                <a:solidFill>
                  <a:prstClr val="black">
                    <a:tint val="75000"/>
                  </a:prstClr>
                </a:solidFill>
              </a:rPr>
              <a:pPr/>
              <a:t>20</a:t>
            </a:fld>
            <a:r>
              <a:rPr lang="tr-TR" dirty="0">
                <a:solidFill>
                  <a:prstClr val="black">
                    <a:tint val="75000"/>
                  </a:prstClr>
                </a:solidFill>
              </a:rPr>
              <a:t> / 67</a:t>
            </a:r>
          </a:p>
        </p:txBody>
      </p:sp>
    </p:spTree>
    <p:extLst>
      <p:ext uri="{BB962C8B-B14F-4D97-AF65-F5344CB8AC3E}">
        <p14:creationId xmlns:p14="http://schemas.microsoft.com/office/powerpoint/2010/main" val="253950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rPr>
              <a:t>Yönergenin Web Sayfasında Yayınlanan Linki</a:t>
            </a:r>
            <a:endParaRPr lang="tr-TR" sz="1400" b="1" kern="0" dirty="0">
              <a:solidFill>
                <a:sysClr val="windowText" lastClr="000000"/>
              </a:solidFill>
              <a:latin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Misyonun gerçekleştirilmesini sağlamak üzere idare birimleri ve alt birimlerince yürütülecek görevler yazılı olarak tanımlanmalı ve duyurulmalıdır.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Güncel görev çalışma usul ve esaslarının web sayfasında yayınlanması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.2</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E.2.2.1</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a:t>
              </a:r>
              <a:r>
                <a:rPr lang="tr-TR" sz="1200" kern="0" dirty="0">
                  <a:solidFill>
                    <a:prstClr val="black"/>
                  </a:solidFill>
                  <a:latin typeface="Arial" panose="020B0604020202020204" pitchFamily="34" charset="0"/>
                  <a:cs typeface="Arial" panose="020B0604020202020204" pitchFamily="34" charset="0"/>
                </a:rPr>
                <a:t>.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1.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endParaRPr lang="tr-TR" sz="1200" kern="0" dirty="0">
                <a:solidFill>
                  <a:prstClr val="black"/>
                </a:solidFill>
                <a:latin typeface="Arial" panose="020B0604020202020204" pitchFamily="34" charset="0"/>
                <a:cs typeface="Arial" panose="020B0604020202020204" pitchFamily="34" charset="0"/>
              </a:endParaRP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21</a:t>
            </a:fld>
            <a:r>
              <a:rPr lang="tr-TR" dirty="0">
                <a:solidFill>
                  <a:prstClr val="black">
                    <a:tint val="75000"/>
                  </a:prstClr>
                </a:solidFill>
              </a:rPr>
              <a:t> / 67</a:t>
            </a:r>
          </a:p>
        </p:txBody>
      </p:sp>
    </p:spTree>
    <p:extLst>
      <p:ext uri="{BB962C8B-B14F-4D97-AF65-F5344CB8AC3E}">
        <p14:creationId xmlns:p14="http://schemas.microsoft.com/office/powerpoint/2010/main" val="303677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Görev Dağılım Formu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 birimlerinde personelin görevlerini ve bu görevlere ilişkin yetki ve sorumluluklarını kapsayan görev dağılım çizelgesi oluşturulmalı ve personele bildirilmelidir.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Daire Başkanlığı/ Başkanlık düzeyinde </a:t>
              </a:r>
              <a:r>
                <a:rPr lang="tr-TR" sz="1200" kern="0" dirty="0">
                  <a:latin typeface="Arial" panose="020B0604020202020204" pitchFamily="34" charset="0"/>
                  <a:cs typeface="Arial" panose="020B0604020202020204" pitchFamily="34" charset="0"/>
                </a:rPr>
                <a:t>Görev Dağılım Formunun hazırlanması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E.2.3.1</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2.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2.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22</a:t>
            </a:fld>
            <a:r>
              <a:rPr lang="tr-TR" dirty="0">
                <a:solidFill>
                  <a:prstClr val="black">
                    <a:tint val="75000"/>
                  </a:prstClr>
                </a:solidFill>
              </a:rPr>
              <a:t> / 67</a:t>
            </a:r>
          </a:p>
        </p:txBody>
      </p:sp>
    </p:spTree>
    <p:extLst>
      <p:ext uri="{BB962C8B-B14F-4D97-AF65-F5344CB8AC3E}">
        <p14:creationId xmlns:p14="http://schemas.microsoft.com/office/powerpoint/2010/main" val="309095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Teşkilat Şeması Web Sayfası  Ekran Görseli</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ve birimlerinin teşkilat şeması olmalı ve buna bağlı olarak fonksiyonel görev dağılımı belirlenmelidir.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teşkilat şemalarının  web sayfasında yayınlaması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.4</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E.2.4.1</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2.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2.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23</a:t>
            </a:fld>
            <a:r>
              <a:rPr lang="tr-TR" dirty="0">
                <a:solidFill>
                  <a:prstClr val="black">
                    <a:tint val="75000"/>
                  </a:prstClr>
                </a:solidFill>
              </a:rPr>
              <a:t> / 67</a:t>
            </a:r>
          </a:p>
        </p:txBody>
      </p:sp>
    </p:spTree>
    <p:extLst>
      <p:ext uri="{BB962C8B-B14F-4D97-AF65-F5344CB8AC3E}">
        <p14:creationId xmlns:p14="http://schemas.microsoft.com/office/powerpoint/2010/main" val="17553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İş Süreçleri Tanımlama Formu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faaliyetlerin yürütülmesinde hassas görevlere ilişkin prosedürleri belirlemeli ve personele duyurmalıdır.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iş süreçlerinin hazırlanması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.6</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E.2.6.1</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noProof="0" dirty="0">
                  <a:solidFill>
                    <a:prstClr val="black"/>
                  </a:solidFill>
                  <a:latin typeface="Arial" panose="020B0604020202020204" pitchFamily="34" charset="0"/>
                  <a:cs typeface="Arial" panose="020B0604020202020204" pitchFamily="34" charset="0"/>
                </a:rPr>
                <a:t>1</a:t>
              </a:r>
              <a:r>
                <a:rPr lang="tr-TR" sz="1200" kern="0" dirty="0">
                  <a:solidFill>
                    <a:prstClr val="black"/>
                  </a:solidFill>
                  <a:latin typeface="Arial" panose="020B0604020202020204" pitchFamily="34" charset="0"/>
                  <a:cs typeface="Arial" panose="020B0604020202020204" pitchFamily="34" charset="0"/>
                </a:rPr>
                <a:t>.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1.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24</a:t>
            </a:fld>
            <a:r>
              <a:rPr lang="tr-TR" dirty="0">
                <a:solidFill>
                  <a:prstClr val="black">
                    <a:tint val="75000"/>
                  </a:prstClr>
                </a:solidFill>
              </a:rPr>
              <a:t> / 67</a:t>
            </a:r>
          </a:p>
        </p:txBody>
      </p:sp>
    </p:spTree>
    <p:extLst>
      <p:ext uri="{BB962C8B-B14F-4D97-AF65-F5344CB8AC3E}">
        <p14:creationId xmlns:p14="http://schemas.microsoft.com/office/powerpoint/2010/main" val="58508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Yayınlanan Prosedür</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faaliyetlerin yürütülmesinde hassas görevlere ilişkin prosedürleri belirlemeli ve personele duyurmalıdır.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Tüm Hastane/</a:t>
              </a:r>
              <a:r>
                <a:rPr lang="tr-TR" sz="1200" kern="0" dirty="0" err="1">
                  <a:latin typeface="Arial" panose="020B0604020202020204" pitchFamily="34" charset="0"/>
                  <a:cs typeface="Arial" panose="020B0604020202020204" pitchFamily="34" charset="0"/>
                </a:rPr>
                <a:t>ADSM'lerin</a:t>
              </a:r>
              <a:r>
                <a:rPr lang="tr-TR" sz="1200" kern="0" dirty="0">
                  <a:latin typeface="Arial" panose="020B0604020202020204" pitchFamily="34" charset="0"/>
                  <a:cs typeface="Arial" panose="020B0604020202020204" pitchFamily="34" charset="0"/>
                </a:rPr>
                <a:t> mali iş süreçlerini oluşturabilmesi için Strateji Geliştirme Başkanlığınca prosedür yayımlanması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.6</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E.2.6.2</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Strateji Geliştirme Başkanlığı</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2. Çeyrek Dönem 2021</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a:t>
              </a:r>
            </a:p>
            <a:p>
              <a:pPr marL="265113" lvl="0">
                <a:defRPr/>
              </a:pPr>
              <a:r>
                <a:rPr lang="tr-TR" sz="1200" kern="0" dirty="0">
                  <a:solidFill>
                    <a:prstClr val="black"/>
                  </a:solidFill>
                  <a:latin typeface="Arial" panose="020B0604020202020204" pitchFamily="34" charset="0"/>
                  <a:cs typeface="Arial" panose="020B0604020202020204" pitchFamily="34" charset="0"/>
                </a:rPr>
                <a:t>İl Sağlık Müdürlüğü/Hastaneler/ADSM</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25</a:t>
            </a:fld>
            <a:r>
              <a:rPr lang="tr-TR" dirty="0">
                <a:solidFill>
                  <a:prstClr val="black">
                    <a:tint val="75000"/>
                  </a:prstClr>
                </a:solidFill>
              </a:rPr>
              <a:t> / 67</a:t>
            </a:r>
          </a:p>
        </p:txBody>
      </p:sp>
    </p:spTree>
    <p:extLst>
      <p:ext uri="{BB962C8B-B14F-4D97-AF65-F5344CB8AC3E}">
        <p14:creationId xmlns:p14="http://schemas.microsoft.com/office/powerpoint/2010/main" val="26819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İş Süreçleri Tanımlama Formu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faaliyetlerin yürütülmesinde hassas görevlere ilişkin prosedürleri belirlemeli ve personele duyurmalıdır.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En az yüz yataklı olmak kaydı ile ilde bir hastanenin  mali iş süreçlerinin oluşturulması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.6</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E.2.6.3</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Hastane/İl Sağlık Müdürlükleri</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noProof="0" dirty="0">
                  <a:solidFill>
                    <a:prstClr val="black"/>
                  </a:solidFill>
                  <a:latin typeface="Arial" panose="020B0604020202020204" pitchFamily="34" charset="0"/>
                  <a:cs typeface="Arial" panose="020B0604020202020204" pitchFamily="34" charset="0"/>
                </a:rPr>
                <a:t>4</a:t>
              </a:r>
              <a:r>
                <a:rPr lang="tr-TR" sz="1200" kern="0" dirty="0">
                  <a:solidFill>
                    <a:prstClr val="black"/>
                  </a:solidFill>
                  <a:latin typeface="Arial" panose="020B0604020202020204" pitchFamily="34" charset="0"/>
                  <a:cs typeface="Arial" panose="020B0604020202020204" pitchFamily="34" charset="0"/>
                </a:rPr>
                <a:t>. Çeyrek Dönem 2021</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26</a:t>
            </a:fld>
            <a:r>
              <a:rPr lang="tr-TR" dirty="0">
                <a:solidFill>
                  <a:prstClr val="black">
                    <a:tint val="75000"/>
                  </a:prstClr>
                </a:solidFill>
              </a:rPr>
              <a:t> / 67</a:t>
            </a:r>
          </a:p>
        </p:txBody>
      </p:sp>
    </p:spTree>
    <p:extLst>
      <p:ext uri="{BB962C8B-B14F-4D97-AF65-F5344CB8AC3E}">
        <p14:creationId xmlns:p14="http://schemas.microsoft.com/office/powerpoint/2010/main" val="30788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İş Süreçleri Tanımlama Formu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faaliyetlerin yürütülmesinde hassas görevlere ilişkin prosedürleri belirlemeli ve personele duyurmalıdır.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Tüm Hastane/</a:t>
              </a:r>
              <a:r>
                <a:rPr lang="tr-TR" sz="1200" kern="0" dirty="0" err="1">
                  <a:latin typeface="Arial" panose="020B0604020202020204" pitchFamily="34" charset="0"/>
                  <a:cs typeface="Arial" panose="020B0604020202020204" pitchFamily="34" charset="0"/>
                </a:rPr>
                <a:t>ADSM'lerin</a:t>
              </a:r>
              <a:r>
                <a:rPr lang="tr-TR" sz="1200" kern="0" dirty="0">
                  <a:latin typeface="Arial" panose="020B0604020202020204" pitchFamily="34" charset="0"/>
                  <a:cs typeface="Arial" panose="020B0604020202020204" pitchFamily="34" charset="0"/>
                </a:rPr>
                <a:t> mali iş süreçlerinin oluşturulması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.6</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E.2.6.4</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Hastane/ ADSM/İl Sağlık Müdürlükleri</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noProof="0" dirty="0">
                  <a:solidFill>
                    <a:prstClr val="black"/>
                  </a:solidFill>
                  <a:latin typeface="Arial" panose="020B0604020202020204" pitchFamily="34" charset="0"/>
                  <a:cs typeface="Arial" panose="020B0604020202020204" pitchFamily="34" charset="0"/>
                </a:rPr>
                <a:t>4</a:t>
              </a:r>
              <a:r>
                <a:rPr lang="tr-TR" sz="1200" kern="0" dirty="0">
                  <a:solidFill>
                    <a:prstClr val="black"/>
                  </a:solidFill>
                  <a:latin typeface="Arial" panose="020B0604020202020204" pitchFamily="34" charset="0"/>
                  <a:cs typeface="Arial" panose="020B0604020202020204" pitchFamily="34" charset="0"/>
                </a:rPr>
                <a:t>. Çeyrek Dönem 2022</a:t>
              </a: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71888"/>
            <a:ext cx="2743200" cy="365125"/>
          </a:xfrm>
        </p:spPr>
        <p:txBody>
          <a:bodyPr/>
          <a:lstStyle/>
          <a:p>
            <a:fld id="{56EDF3C1-8E23-4A12-B85D-7F7F384C8C5A}" type="slidenum">
              <a:rPr lang="tr-TR" smtClean="0">
                <a:solidFill>
                  <a:prstClr val="black">
                    <a:tint val="75000"/>
                  </a:prstClr>
                </a:solidFill>
              </a:rPr>
              <a:pPr/>
              <a:t>27</a:t>
            </a:fld>
            <a:r>
              <a:rPr lang="tr-TR" dirty="0">
                <a:solidFill>
                  <a:prstClr val="black">
                    <a:tint val="75000"/>
                  </a:prstClr>
                </a:solidFill>
              </a:rPr>
              <a:t> / 67</a:t>
            </a:r>
          </a:p>
        </p:txBody>
      </p:sp>
    </p:spTree>
    <p:extLst>
      <p:ext uri="{BB962C8B-B14F-4D97-AF65-F5344CB8AC3E}">
        <p14:creationId xmlns:p14="http://schemas.microsoft.com/office/powerpoint/2010/main" val="21657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İş Akış Şemaları</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faaliyetlerin yürütülmesinde hassas görevlere ilişkin prosedürleri belirlemeli ve personele duyurmalıdır.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Birim düzeyinde</a:t>
              </a:r>
              <a:r>
                <a:rPr lang="tr-TR" sz="1200" kern="0" dirty="0">
                  <a:latin typeface="Arial" panose="020B0604020202020204" pitchFamily="34" charset="0"/>
                  <a:cs typeface="Arial" panose="020B0604020202020204" pitchFamily="34" charset="0"/>
                </a:rPr>
                <a:t> iş süreçlerine ait iş akış şemalarının oluşturulması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.6</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E.2.6.5</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2.Çeyrek Dönem 2021 2.Çeyrek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71888"/>
            <a:ext cx="2743200" cy="365125"/>
          </a:xfrm>
        </p:spPr>
        <p:txBody>
          <a:bodyPr/>
          <a:lstStyle/>
          <a:p>
            <a:fld id="{56EDF3C1-8E23-4A12-B85D-7F7F384C8C5A}" type="slidenum">
              <a:rPr lang="tr-TR" smtClean="0">
                <a:solidFill>
                  <a:prstClr val="black">
                    <a:tint val="75000"/>
                  </a:prstClr>
                </a:solidFill>
              </a:rPr>
              <a:pPr/>
              <a:t>28</a:t>
            </a:fld>
            <a:r>
              <a:rPr lang="tr-TR" dirty="0">
                <a:solidFill>
                  <a:prstClr val="black">
                    <a:tint val="75000"/>
                  </a:prstClr>
                </a:solidFill>
              </a:rPr>
              <a:t> / 67</a:t>
            </a:r>
          </a:p>
        </p:txBody>
      </p:sp>
    </p:spTree>
    <p:extLst>
      <p:ext uri="{BB962C8B-B14F-4D97-AF65-F5344CB8AC3E}">
        <p14:creationId xmlns:p14="http://schemas.microsoft.com/office/powerpoint/2010/main" val="31074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Görev Tanımı Oluşturma Formu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faaliyetlerin yürütülmesinde hassas görevlere ilişkin prosedürleri belirlemeli ve personele duyurmalıdır.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Birim düzeyinde</a:t>
              </a:r>
              <a:r>
                <a:rPr lang="tr-TR" sz="1200" kern="0" dirty="0">
                  <a:latin typeface="Arial" panose="020B0604020202020204" pitchFamily="34" charset="0"/>
                  <a:cs typeface="Arial" panose="020B0604020202020204" pitchFamily="34" charset="0"/>
                </a:rPr>
                <a:t> Görev Tanımlarının oluşturulması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.6</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E.2.6.6</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noProof="0" dirty="0">
                  <a:solidFill>
                    <a:prstClr val="black"/>
                  </a:solidFill>
                  <a:latin typeface="Arial" panose="020B0604020202020204" pitchFamily="34" charset="0"/>
                  <a:cs typeface="Arial" panose="020B0604020202020204" pitchFamily="34" charset="0"/>
                </a:rPr>
                <a:t>1</a:t>
              </a:r>
              <a:r>
                <a:rPr lang="tr-TR" sz="1200" kern="0" dirty="0">
                  <a:solidFill>
                    <a:prstClr val="black"/>
                  </a:solidFill>
                  <a:latin typeface="Arial" panose="020B0604020202020204" pitchFamily="34" charset="0"/>
                  <a:cs typeface="Arial" panose="020B0604020202020204" pitchFamily="34" charset="0"/>
                </a:rPr>
                <a:t>.Çeyrek Dönem 2021 1.Çeyrek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31867" y="6492875"/>
            <a:ext cx="2743200" cy="365125"/>
          </a:xfrm>
        </p:spPr>
        <p:txBody>
          <a:bodyPr/>
          <a:lstStyle/>
          <a:p>
            <a:fld id="{56EDF3C1-8E23-4A12-B85D-7F7F384C8C5A}" type="slidenum">
              <a:rPr lang="tr-TR" smtClean="0">
                <a:solidFill>
                  <a:prstClr val="black">
                    <a:tint val="75000"/>
                  </a:prstClr>
                </a:solidFill>
              </a:rPr>
              <a:pPr/>
              <a:t>29</a:t>
            </a:fld>
            <a:r>
              <a:rPr lang="tr-TR" dirty="0">
                <a:solidFill>
                  <a:prstClr val="black">
                    <a:tint val="75000"/>
                  </a:prstClr>
                </a:solidFill>
              </a:rPr>
              <a:t> / 67</a:t>
            </a:r>
          </a:p>
        </p:txBody>
      </p:sp>
    </p:spTree>
    <p:extLst>
      <p:ext uri="{BB962C8B-B14F-4D97-AF65-F5344CB8AC3E}">
        <p14:creationId xmlns:p14="http://schemas.microsoft.com/office/powerpoint/2010/main" val="285530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3"/>
          <p:cNvSpPr>
            <a:spLocks noGrp="1"/>
          </p:cNvSpPr>
          <p:nvPr>
            <p:ph type="title"/>
          </p:nvPr>
        </p:nvSpPr>
        <p:spPr>
          <a:xfrm>
            <a:off x="1448174" y="262503"/>
            <a:ext cx="8907351" cy="728889"/>
          </a:xfrm>
        </p:spPr>
        <p:txBody>
          <a:bodyPr vert="horz" lIns="93297" tIns="46649" rIns="93297" bIns="46649" rtlCol="0" anchor="ctr">
            <a:noAutofit/>
          </a:bodyPr>
          <a:lstStyle/>
          <a:p>
            <a:pPr defTabSz="932962">
              <a:lnSpc>
                <a:spcPct val="150000"/>
              </a:lnSpc>
            </a:pPr>
            <a:r>
              <a:rPr lang="tr-TR" sz="1800" dirty="0">
                <a:solidFill>
                  <a:srgbClr val="C00000"/>
                </a:solidFill>
                <a:cs typeface="Arial" panose="020B0604020202020204" pitchFamily="34" charset="0"/>
              </a:rPr>
              <a:t>2021-2022 KAMU İÇ KONTROL STANDARTLARINA UYUM EYLEM PLANI EYLEMLERİNİN STANDARTLARA GÖRE DAĞILIMI</a:t>
            </a:r>
          </a:p>
        </p:txBody>
      </p:sp>
      <p:graphicFrame>
        <p:nvGraphicFramePr>
          <p:cNvPr id="3" name="Diyagram 2"/>
          <p:cNvGraphicFramePr/>
          <p:nvPr>
            <p:extLst/>
          </p:nvPr>
        </p:nvGraphicFramePr>
        <p:xfrm>
          <a:off x="1757754" y="3178164"/>
          <a:ext cx="8694594" cy="626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nvPr>
        </p:nvGraphicFramePr>
        <p:xfrm>
          <a:off x="1757754" y="3795049"/>
          <a:ext cx="8694594" cy="6263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yagram 4"/>
          <p:cNvGraphicFramePr/>
          <p:nvPr>
            <p:extLst/>
          </p:nvPr>
        </p:nvGraphicFramePr>
        <p:xfrm>
          <a:off x="1757754" y="4395630"/>
          <a:ext cx="8694594" cy="62635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Diyagram 5"/>
          <p:cNvGraphicFramePr/>
          <p:nvPr>
            <p:extLst/>
          </p:nvPr>
        </p:nvGraphicFramePr>
        <p:xfrm>
          <a:off x="1757754" y="5004162"/>
          <a:ext cx="8694594" cy="62635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 name="Diyagram 6"/>
          <p:cNvGraphicFramePr/>
          <p:nvPr>
            <p:extLst/>
          </p:nvPr>
        </p:nvGraphicFramePr>
        <p:xfrm>
          <a:off x="1783669" y="1957726"/>
          <a:ext cx="8675824" cy="62635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8" name="Diyagram 7"/>
          <p:cNvGraphicFramePr/>
          <p:nvPr>
            <p:extLst/>
          </p:nvPr>
        </p:nvGraphicFramePr>
        <p:xfrm>
          <a:off x="1757753" y="2523720"/>
          <a:ext cx="8694595" cy="626355"/>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9" name="Diyagram 8"/>
          <p:cNvGraphicFramePr/>
          <p:nvPr>
            <p:extLst/>
          </p:nvPr>
        </p:nvGraphicFramePr>
        <p:xfrm>
          <a:off x="1794340" y="5636176"/>
          <a:ext cx="8675823" cy="544931"/>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12" name="Slayt Numarası Yer Tutucusu 11"/>
          <p:cNvSpPr>
            <a:spLocks noGrp="1"/>
          </p:cNvSpPr>
          <p:nvPr>
            <p:ph type="sldNum" sz="quarter" idx="12"/>
          </p:nvPr>
        </p:nvSpPr>
        <p:spPr>
          <a:xfrm>
            <a:off x="9448800" y="6509169"/>
            <a:ext cx="2743200" cy="365125"/>
          </a:xfrm>
        </p:spPr>
        <p:txBody>
          <a:bodyPr/>
          <a:lstStyle/>
          <a:p>
            <a:fld id="{56EDF3C1-8E23-4A12-B85D-7F7F384C8C5A}" type="slidenum">
              <a:rPr lang="tr-TR" smtClean="0">
                <a:solidFill>
                  <a:prstClr val="black">
                    <a:tint val="75000"/>
                  </a:prstClr>
                </a:solidFill>
              </a:rPr>
              <a:pPr/>
              <a:t>3</a:t>
            </a:fld>
            <a:r>
              <a:rPr lang="tr-TR" dirty="0">
                <a:solidFill>
                  <a:prstClr val="black">
                    <a:tint val="75000"/>
                  </a:prstClr>
                </a:solidFill>
              </a:rPr>
              <a:t> / 67</a:t>
            </a:r>
          </a:p>
        </p:txBody>
      </p:sp>
      <p:sp>
        <p:nvSpPr>
          <p:cNvPr id="10" name="Sağ Ok 9"/>
          <p:cNvSpPr/>
          <p:nvPr/>
        </p:nvSpPr>
        <p:spPr>
          <a:xfrm>
            <a:off x="1794340" y="1862657"/>
            <a:ext cx="4981364" cy="138407"/>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rgbClr val="C00000"/>
                </a:solidFill>
              </a:ln>
              <a:solidFill>
                <a:schemeClr val="bg1"/>
              </a:solidFill>
            </a:endParaRPr>
          </a:p>
        </p:txBody>
      </p:sp>
      <p:sp>
        <p:nvSpPr>
          <p:cNvPr id="11" name="Metin kutusu 10"/>
          <p:cNvSpPr txBox="1"/>
          <p:nvPr/>
        </p:nvSpPr>
        <p:spPr>
          <a:xfrm>
            <a:off x="1682496" y="1429006"/>
            <a:ext cx="5212080" cy="338554"/>
          </a:xfrm>
          <a:prstGeom prst="rect">
            <a:avLst/>
          </a:prstGeom>
          <a:noFill/>
        </p:spPr>
        <p:txBody>
          <a:bodyPr wrap="square" rtlCol="0">
            <a:spAutoFit/>
          </a:bodyPr>
          <a:lstStyle/>
          <a:p>
            <a:pPr algn="ctr"/>
            <a:r>
              <a:rPr lang="tr-TR" sz="1600" b="1" dirty="0">
                <a:latin typeface="Arial" panose="020B0604020202020204" pitchFamily="34" charset="0"/>
                <a:cs typeface="Arial" panose="020B0604020202020204" pitchFamily="34" charset="0"/>
              </a:rPr>
              <a:t>Hazine ve Maliye Bakanlığınca yayımlanan mevzuat                 </a:t>
            </a:r>
          </a:p>
        </p:txBody>
      </p:sp>
      <p:sp>
        <p:nvSpPr>
          <p:cNvPr id="15" name="Sağ Ok 14"/>
          <p:cNvSpPr/>
          <p:nvPr/>
        </p:nvSpPr>
        <p:spPr>
          <a:xfrm>
            <a:off x="7232904" y="1863342"/>
            <a:ext cx="3237259" cy="137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rgbClr val="FF0000"/>
                </a:solidFill>
              </a:ln>
            </a:endParaRPr>
          </a:p>
        </p:txBody>
      </p:sp>
      <p:sp>
        <p:nvSpPr>
          <p:cNvPr id="19" name="Metin kutusu 18"/>
          <p:cNvSpPr txBox="1"/>
          <p:nvPr/>
        </p:nvSpPr>
        <p:spPr>
          <a:xfrm>
            <a:off x="7232904" y="1370010"/>
            <a:ext cx="3237259" cy="584775"/>
          </a:xfrm>
          <a:prstGeom prst="rect">
            <a:avLst/>
          </a:prstGeom>
          <a:noFill/>
        </p:spPr>
        <p:txBody>
          <a:bodyPr wrap="square" rtlCol="0">
            <a:spAutoFit/>
          </a:bodyPr>
          <a:lstStyle/>
          <a:p>
            <a:pPr algn="ctr"/>
            <a:r>
              <a:rPr lang="tr-TR" sz="1600" b="1" dirty="0">
                <a:latin typeface="Arial" panose="020B0604020202020204" pitchFamily="34" charset="0"/>
                <a:cs typeface="Arial" panose="020B0604020202020204" pitchFamily="34" charset="0"/>
              </a:rPr>
              <a:t>Bakanlığımızca bu kapsamda belirlenen eylemler</a:t>
            </a:r>
          </a:p>
        </p:txBody>
      </p:sp>
      <p:sp>
        <p:nvSpPr>
          <p:cNvPr id="16" name="Alt Başlık 2"/>
          <p:cNvSpPr txBox="1">
            <a:spLocks/>
          </p:cNvSpPr>
          <p:nvPr/>
        </p:nvSpPr>
        <p:spPr>
          <a:xfrm>
            <a:off x="531533" y="6146801"/>
            <a:ext cx="10117669" cy="685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tr-TR" sz="1400" dirty="0">
                <a:latin typeface="Times New Roman" panose="02020603050405020304" pitchFamily="18" charset="0"/>
                <a:cs typeface="Times New Roman" panose="02020603050405020304" pitchFamily="18" charset="0"/>
              </a:rPr>
              <a:t>2019-2020 Kamu İç Kontrol Standartlarına Uyum Eylem Planında ortak eylem sayısı 28, toplam eylem sayısı 52</a:t>
            </a:r>
          </a:p>
          <a:p>
            <a:pPr>
              <a:lnSpc>
                <a:spcPct val="100000"/>
              </a:lnSpc>
            </a:pPr>
            <a:r>
              <a:rPr lang="tr-TR" sz="1400" dirty="0">
                <a:latin typeface="Times New Roman" panose="02020603050405020304" pitchFamily="18" charset="0"/>
                <a:cs typeface="Times New Roman" panose="02020603050405020304" pitchFamily="18" charset="0"/>
              </a:rPr>
              <a:t>2021-2022 Kamu İç Kontrol Standartlarına Uyum Eylem Planında ortak eylem sayısı 26, toplam eylem sayısı 51 olarak planlanmıştır.</a:t>
            </a:r>
          </a:p>
        </p:txBody>
      </p:sp>
    </p:spTree>
    <p:extLst>
      <p:ext uri="{BB962C8B-B14F-4D97-AF65-F5344CB8AC3E}">
        <p14:creationId xmlns:p14="http://schemas.microsoft.com/office/powerpoint/2010/main" val="204184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Hassas Görev Envanter Formu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410455" cy="4702947"/>
            <a:chOff x="69414" y="1134788"/>
            <a:chExt cx="10263182"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İdarenin yöneticileri, faaliyetlerin yürütülmesinde hassas görevlere ilişkin prosedürleri belirlemeli ve personele duyurmalıdır.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Hassas Görev Envanterinin oluşturulması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.6</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E.2.6.7</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6012596" y="5325571"/>
              <a:ext cx="4320000"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3.Çeyrek Dönem 2021 3.Çeyrek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30</a:t>
            </a:fld>
            <a:r>
              <a:rPr lang="tr-TR" dirty="0">
                <a:solidFill>
                  <a:prstClr val="black">
                    <a:tint val="75000"/>
                  </a:prstClr>
                </a:solidFill>
              </a:rPr>
              <a:t> / 67</a:t>
            </a:r>
          </a:p>
        </p:txBody>
      </p:sp>
    </p:spTree>
    <p:extLst>
      <p:ext uri="{BB962C8B-B14F-4D97-AF65-F5344CB8AC3E}">
        <p14:creationId xmlns:p14="http://schemas.microsoft.com/office/powerpoint/2010/main" val="53781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Üç Aylık Durum Raporu</a:t>
            </a:r>
          </a:p>
          <a:p>
            <a:r>
              <a:rPr lang="sv-SE" sz="1400" b="1" kern="0" dirty="0">
                <a:solidFill>
                  <a:sysClr val="windowText" lastClr="000000"/>
                </a:solidFill>
                <a:latin typeface="Arial" panose="020B0604020202020204" pitchFamily="34" charset="0"/>
                <a:cs typeface="Arial" panose="020B0604020202020204" pitchFamily="34" charset="0"/>
              </a:rPr>
              <a:t>(Her Başkanlık Ayrı Ayrı)</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608575" cy="4702947"/>
            <a:chOff x="69414" y="1134788"/>
            <a:chExt cx="10479255" cy="5129104"/>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düzeydeki yöneticiler verilen görevlerin sonucunu izlemeye yönelik mekanizmalar oluşturmalıdır.</a:t>
              </a:r>
            </a:p>
          </p:txBody>
        </p:sp>
        <p:sp>
          <p:nvSpPr>
            <p:cNvPr id="23" name="Beşgen 22"/>
            <p:cNvSpPr/>
            <p:nvPr/>
          </p:nvSpPr>
          <p:spPr>
            <a:xfrm>
              <a:off x="4390308" y="3947954"/>
              <a:ext cx="5942288"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Başkanlık düzeyinde</a:t>
              </a:r>
              <a:r>
                <a:rPr lang="tr-TR" sz="1200" kern="0" dirty="0">
                  <a:latin typeface="Arial" panose="020B0604020202020204" pitchFamily="34" charset="0"/>
                  <a:cs typeface="Arial" panose="020B0604020202020204" pitchFamily="34" charset="0"/>
                </a:rPr>
                <a:t> görev alanı ile ilgili Üç Aylık Durum Raporunun hazırlanması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Misyon, organizasyon yapısı ve görevler: </a:t>
              </a:r>
              <a:r>
                <a:rPr lang="tr-TR" sz="1200" kern="0" dirty="0">
                  <a:solidFill>
                    <a:prstClr val="white"/>
                  </a:solidFill>
                  <a:latin typeface="Arial" panose="020B0604020202020204" pitchFamily="34" charset="0"/>
                  <a:cs typeface="Arial" panose="020B0604020202020204" pitchFamily="34" charset="0"/>
                </a:rPr>
                <a:t>İdarelerin misyonu ile birimlerin ve personelin görev tanımları yazılı olarak belirlenmeli, personele duyurulmalı ve idarede uygun bir organizasyon yapısı oluşturulmalıdır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2</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2</a:t>
              </a:r>
              <a:r>
                <a:rPr lang="tr-TR" sz="1200" b="1" kern="0" noProof="0" dirty="0">
                  <a:solidFill>
                    <a:schemeClr val="bg1"/>
                  </a:solidFill>
                  <a:latin typeface="Arial" panose="020B0604020202020204" pitchFamily="34" charset="0"/>
                  <a:cs typeface="Arial" panose="020B0604020202020204" pitchFamily="34" charset="0"/>
                </a:rPr>
                <a:t>.7</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E.2.7.1</a:t>
              </a:r>
            </a:p>
          </p:txBody>
        </p:sp>
        <p:sp>
          <p:nvSpPr>
            <p:cNvPr id="30" name="Yuvarlatılmış Dikdörtgen 29"/>
            <p:cNvSpPr/>
            <p:nvPr/>
          </p:nvSpPr>
          <p:spPr>
            <a:xfrm>
              <a:off x="463287" y="5340323"/>
              <a:ext cx="5146827" cy="360000"/>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İl Sağlık Müdürlükleri</a:t>
              </a:r>
              <a:endParaRPr lang="tr-TR" sz="1200" b="1" kern="0" dirty="0">
                <a:solidFill>
                  <a:prstClr val="black"/>
                </a:solidFill>
                <a:latin typeface="Arial" panose="020B0604020202020204" pitchFamily="34" charset="0"/>
                <a:cs typeface="Arial" panose="020B0604020202020204" pitchFamily="34" charset="0"/>
              </a:endParaRPr>
            </a:p>
          </p:txBody>
        </p:sp>
        <p:sp>
          <p:nvSpPr>
            <p:cNvPr id="31" name="Yuvarlatılmış Dikdörtgen 30"/>
            <p:cNvSpPr/>
            <p:nvPr/>
          </p:nvSpPr>
          <p:spPr>
            <a:xfrm>
              <a:off x="5826188" y="5325571"/>
              <a:ext cx="4722481"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1.2.3</a:t>
              </a:r>
              <a:r>
                <a:rPr lang="tr-TR" sz="1200" kern="0" dirty="0">
                  <a:solidFill>
                    <a:prstClr val="black"/>
                  </a:solidFill>
                  <a:latin typeface="Arial" panose="020B0604020202020204" pitchFamily="34" charset="0"/>
                  <a:cs typeface="Arial" panose="020B0604020202020204" pitchFamily="34" charset="0"/>
                </a:rPr>
                <a:t>.4.Çeyrek Dönem 2021 1.2.3.4.Çeyrek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5" y="5783216"/>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83350"/>
            <a:ext cx="2743200" cy="365125"/>
          </a:xfrm>
        </p:spPr>
        <p:txBody>
          <a:bodyPr/>
          <a:lstStyle/>
          <a:p>
            <a:fld id="{56EDF3C1-8E23-4A12-B85D-7F7F384C8C5A}" type="slidenum">
              <a:rPr lang="tr-TR" smtClean="0">
                <a:solidFill>
                  <a:prstClr val="black">
                    <a:tint val="75000"/>
                  </a:prstClr>
                </a:solidFill>
              </a:rPr>
              <a:pPr/>
              <a:t>31</a:t>
            </a:fld>
            <a:r>
              <a:rPr lang="tr-TR" dirty="0">
                <a:solidFill>
                  <a:prstClr val="black">
                    <a:tint val="75000"/>
                  </a:prstClr>
                </a:solidFill>
              </a:rPr>
              <a:t> / 67</a:t>
            </a:r>
          </a:p>
        </p:txBody>
      </p:sp>
    </p:spTree>
    <p:extLst>
      <p:ext uri="{BB962C8B-B14F-4D97-AF65-F5344CB8AC3E}">
        <p14:creationId xmlns:p14="http://schemas.microsoft.com/office/powerpoint/2010/main" val="102251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Sözleşmeli Yönetici USES Eğitimi Durum Raporu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4702950"/>
            <a:chOff x="69414" y="1134788"/>
            <a:chExt cx="10757139" cy="5129107"/>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Mesleki yeterliliğe önem verilmeli ve her görev için en uygun personel seçilmelidir.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Sözleşme imzalayan İl Sağlık Müdürü/Başkan/Başkan Yardımcılarının  "Sağlık Yöneticilerine Yönelik Eğitim Programları Faaliyetleri" eğitiminin ilgili yıl içerisinde  USES üzerinden tamamlama durumunun raporlanması</a:t>
              </a:r>
            </a:p>
            <a:p>
              <a:pPr marL="533400" lvl="0">
                <a:defRPr/>
              </a:pPr>
              <a:r>
                <a:rPr lang="tr-TR" sz="1200" kern="0" dirty="0">
                  <a:latin typeface="Arial" panose="020B0604020202020204" pitchFamily="34" charset="0"/>
                  <a:cs typeface="Arial" panose="020B0604020202020204" pitchFamily="34" charset="0"/>
                </a:rPr>
                <a:t>(Eğitim alacak yöneticiler Sağlık Hizmetleri Genel Müdürlüğü tarafından Bakanlık ilgili sisteminden  alınacaktır)</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E.3.3.1</a:t>
              </a:r>
            </a:p>
          </p:txBody>
        </p:sp>
        <p:sp>
          <p:nvSpPr>
            <p:cNvPr id="30" name="Yuvarlatılmış Dikdörtgen 29"/>
            <p:cNvSpPr/>
            <p:nvPr/>
          </p:nvSpPr>
          <p:spPr>
            <a:xfrm>
              <a:off x="463287" y="5340323"/>
              <a:ext cx="5146827" cy="37573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Sağlık Hizmetleri Genel Müdürlüğü</a:t>
              </a:r>
            </a:p>
          </p:txBody>
        </p:sp>
        <p:sp>
          <p:nvSpPr>
            <p:cNvPr id="31" name="Yuvarlatılmış Dikdörtgen 30"/>
            <p:cNvSpPr/>
            <p:nvPr/>
          </p:nvSpPr>
          <p:spPr>
            <a:xfrm>
              <a:off x="5826188" y="5325571"/>
              <a:ext cx="4722481"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4.Çeyrek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4" y="5783219"/>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32</a:t>
            </a:fld>
            <a:r>
              <a:rPr lang="tr-TR" dirty="0">
                <a:solidFill>
                  <a:prstClr val="black">
                    <a:tint val="75000"/>
                  </a:prstClr>
                </a:solidFill>
              </a:rPr>
              <a:t> / 67</a:t>
            </a:r>
          </a:p>
        </p:txBody>
      </p:sp>
    </p:spTree>
    <p:extLst>
      <p:ext uri="{BB962C8B-B14F-4D97-AF65-F5344CB8AC3E}">
        <p14:creationId xmlns:p14="http://schemas.microsoft.com/office/powerpoint/2010/main" val="39627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8"/>
            <a:ext cx="3255032" cy="2051791"/>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İl Sağlık Müdürlükleri Yöneticilerinin Tamamının USES Eğitimini Tamamlaması</a:t>
            </a:r>
          </a:p>
          <a:p>
            <a:r>
              <a:rPr lang="sv-SE" sz="1400" b="1" kern="0" dirty="0">
                <a:solidFill>
                  <a:sysClr val="windowText" lastClr="000000"/>
                </a:solidFill>
                <a:latin typeface="Arial" panose="020B0604020202020204" pitchFamily="34" charset="0"/>
                <a:cs typeface="Arial" panose="020B0604020202020204" pitchFamily="34" charset="0"/>
              </a:rPr>
              <a:t>(Strateji Geliştirme Başkanlığı tarafından Sağlık Hizmetleri Genel Müdürlüğünden alınan yönetici listesi)</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4702950"/>
            <a:chOff x="69414" y="1134788"/>
            <a:chExt cx="10757139" cy="5129107"/>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Mesleki yeterliliğe önem verilmeli ve her görev için en uygun personel seçilmelidir.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01.01.2020 tarihinden itibaren sözleşme imzalayan İl Sağlık Müdürü/Başkan/Başkan Yardımcılarının ilgili yıl içerisinde (ilgili  yılın 4. çeyrek dönemde sözleşme imzalayan yöneticilerin en geç ertesi yılın 1. çeyrek dönem sonuna kadar) tamamının  USES üzerinden eğitimlerini tamamlaması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3.3</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E.3.3.2</a:t>
              </a:r>
            </a:p>
          </p:txBody>
        </p:sp>
        <p:sp>
          <p:nvSpPr>
            <p:cNvPr id="30" name="Yuvarlatılmış Dikdörtgen 29"/>
            <p:cNvSpPr/>
            <p:nvPr/>
          </p:nvSpPr>
          <p:spPr>
            <a:xfrm>
              <a:off x="463287" y="5340323"/>
              <a:ext cx="5146827" cy="37573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İl Sağlık Müdürlükleri</a:t>
              </a:r>
            </a:p>
          </p:txBody>
        </p:sp>
        <p:sp>
          <p:nvSpPr>
            <p:cNvPr id="31" name="Yuvarlatılmış Dikdörtgen 30"/>
            <p:cNvSpPr/>
            <p:nvPr/>
          </p:nvSpPr>
          <p:spPr>
            <a:xfrm>
              <a:off x="5826188" y="5325571"/>
              <a:ext cx="4722481"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4.Çeyrek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4" y="5783219"/>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Sağlık Hizmetleri Genel Müdürlüğü/Strateji Geliştirme Başkanlığı</a:t>
              </a:r>
            </a:p>
          </p:txBody>
        </p:sp>
      </p:grpSp>
      <p:sp>
        <p:nvSpPr>
          <p:cNvPr id="5" name="Slayt Numarası Yer Tutucusu 4"/>
          <p:cNvSpPr>
            <a:spLocks noGrp="1"/>
          </p:cNvSpPr>
          <p:nvPr>
            <p:ph type="sldNum" sz="quarter" idx="12"/>
          </p:nvPr>
        </p:nvSpPr>
        <p:spPr>
          <a:xfrm>
            <a:off x="9448800" y="6471890"/>
            <a:ext cx="2743200" cy="365125"/>
          </a:xfrm>
        </p:spPr>
        <p:txBody>
          <a:bodyPr/>
          <a:lstStyle/>
          <a:p>
            <a:fld id="{56EDF3C1-8E23-4A12-B85D-7F7F384C8C5A}" type="slidenum">
              <a:rPr lang="tr-TR" smtClean="0">
                <a:solidFill>
                  <a:prstClr val="black">
                    <a:tint val="75000"/>
                  </a:prstClr>
                </a:solidFill>
              </a:rPr>
              <a:pPr/>
              <a:t>33</a:t>
            </a:fld>
            <a:r>
              <a:rPr lang="tr-TR" dirty="0">
                <a:solidFill>
                  <a:prstClr val="black">
                    <a:tint val="75000"/>
                  </a:prstClr>
                </a:solidFill>
              </a:rPr>
              <a:t> / 67</a:t>
            </a:r>
          </a:p>
        </p:txBody>
      </p:sp>
    </p:spTree>
    <p:extLst>
      <p:ext uri="{BB962C8B-B14F-4D97-AF65-F5344CB8AC3E}">
        <p14:creationId xmlns:p14="http://schemas.microsoft.com/office/powerpoint/2010/main" val="232140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Hizmet İçi Eğitim Planı</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4702950"/>
            <a:chOff x="69414" y="1134788"/>
            <a:chExt cx="10757139" cy="5129107"/>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Onaylanan Bakanlık ilgili yılı Hizmet İçi Eğitim Planının bildirilmesi</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E.3.5.1</a:t>
              </a:r>
            </a:p>
          </p:txBody>
        </p:sp>
        <p:sp>
          <p:nvSpPr>
            <p:cNvPr id="30" name="Yuvarlatılmış Dikdörtgen 29"/>
            <p:cNvSpPr/>
            <p:nvPr/>
          </p:nvSpPr>
          <p:spPr>
            <a:xfrm>
              <a:off x="463287" y="5340323"/>
              <a:ext cx="5146827" cy="37573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Sağlık Hizmetleri Genel Müdürlüğü</a:t>
              </a:r>
            </a:p>
          </p:txBody>
        </p:sp>
        <p:sp>
          <p:nvSpPr>
            <p:cNvPr id="31" name="Yuvarlatılmış Dikdörtgen 30"/>
            <p:cNvSpPr/>
            <p:nvPr/>
          </p:nvSpPr>
          <p:spPr>
            <a:xfrm>
              <a:off x="5826188" y="5325571"/>
              <a:ext cx="4722481"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noProof="0" dirty="0">
                  <a:solidFill>
                    <a:prstClr val="black"/>
                  </a:solidFill>
                  <a:latin typeface="Arial" panose="020B0604020202020204" pitchFamily="34" charset="0"/>
                  <a:cs typeface="Arial" panose="020B0604020202020204" pitchFamily="34" charset="0"/>
                </a:rPr>
                <a:t>1</a:t>
              </a:r>
              <a:r>
                <a:rPr lang="tr-TR" sz="1200" kern="0" dirty="0">
                  <a:solidFill>
                    <a:prstClr val="black"/>
                  </a:solidFill>
                  <a:latin typeface="Arial" panose="020B0604020202020204" pitchFamily="34" charset="0"/>
                  <a:cs typeface="Arial" panose="020B0604020202020204" pitchFamily="34" charset="0"/>
                </a:rPr>
                <a:t>.Çeyrek Dönem 2021 1.Çeyrek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4" y="5783219"/>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a:t>
              </a:r>
              <a:endParaRPr lang="tr-TR" sz="1200" kern="0" dirty="0">
                <a:solidFill>
                  <a:prstClr val="black"/>
                </a:solidFill>
                <a:latin typeface="Arial" panose="020B0604020202020204" pitchFamily="34" charset="0"/>
                <a:cs typeface="Arial" panose="020B0604020202020204" pitchFamily="34" charset="0"/>
              </a:endParaRPr>
            </a:p>
          </p:txBody>
        </p:sp>
      </p:grpSp>
      <p:sp>
        <p:nvSpPr>
          <p:cNvPr id="5" name="Slayt Numarası Yer Tutucusu 4"/>
          <p:cNvSpPr>
            <a:spLocks noGrp="1"/>
          </p:cNvSpPr>
          <p:nvPr>
            <p:ph type="sldNum" sz="quarter" idx="12"/>
          </p:nvPr>
        </p:nvSpPr>
        <p:spPr>
          <a:xfrm>
            <a:off x="9448800" y="6471890"/>
            <a:ext cx="2743200" cy="365125"/>
          </a:xfrm>
        </p:spPr>
        <p:txBody>
          <a:bodyPr/>
          <a:lstStyle/>
          <a:p>
            <a:fld id="{56EDF3C1-8E23-4A12-B85D-7F7F384C8C5A}" type="slidenum">
              <a:rPr lang="tr-TR" smtClean="0">
                <a:solidFill>
                  <a:prstClr val="black">
                    <a:tint val="75000"/>
                  </a:prstClr>
                </a:solidFill>
              </a:rPr>
              <a:pPr/>
              <a:t>34</a:t>
            </a:fld>
            <a:r>
              <a:rPr lang="tr-TR" dirty="0">
                <a:solidFill>
                  <a:prstClr val="black">
                    <a:tint val="75000"/>
                  </a:prstClr>
                </a:solidFill>
              </a:rPr>
              <a:t> / 67</a:t>
            </a:r>
          </a:p>
        </p:txBody>
      </p:sp>
    </p:spTree>
    <p:extLst>
      <p:ext uri="{BB962C8B-B14F-4D97-AF65-F5344CB8AC3E}">
        <p14:creationId xmlns:p14="http://schemas.microsoft.com/office/powerpoint/2010/main" val="3644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Hizmet İçi Eğitim Planı Durum Raporu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4702950"/>
            <a:chOff x="69414" y="1134788"/>
            <a:chExt cx="10757139" cy="5129107"/>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İlgili yıl için yapılan hizmet içi eğitim planlamalarının uygulanma durumlarının raporlanması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E.3.5.2</a:t>
              </a:r>
            </a:p>
          </p:txBody>
        </p:sp>
        <p:sp>
          <p:nvSpPr>
            <p:cNvPr id="30" name="Yuvarlatılmış Dikdörtgen 29"/>
            <p:cNvSpPr/>
            <p:nvPr/>
          </p:nvSpPr>
          <p:spPr>
            <a:xfrm>
              <a:off x="463287" y="5340323"/>
              <a:ext cx="5146827" cy="37573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Sağlık Hizmetleri Genel Müdürlüğü</a:t>
              </a:r>
            </a:p>
          </p:txBody>
        </p:sp>
        <p:sp>
          <p:nvSpPr>
            <p:cNvPr id="31" name="Yuvarlatılmış Dikdörtgen 30"/>
            <p:cNvSpPr/>
            <p:nvPr/>
          </p:nvSpPr>
          <p:spPr>
            <a:xfrm>
              <a:off x="5826188" y="5325571"/>
              <a:ext cx="4722481"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4.Çeyrek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4" y="5783219"/>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Merkez Birimler</a:t>
              </a:r>
            </a:p>
          </p:txBody>
        </p:sp>
      </p:grpSp>
      <p:sp>
        <p:nvSpPr>
          <p:cNvPr id="5" name="Slayt Numarası Yer Tutucusu 4"/>
          <p:cNvSpPr>
            <a:spLocks noGrp="1"/>
          </p:cNvSpPr>
          <p:nvPr>
            <p:ph type="sldNum" sz="quarter" idx="12"/>
          </p:nvPr>
        </p:nvSpPr>
        <p:spPr>
          <a:xfrm>
            <a:off x="9448800" y="6471890"/>
            <a:ext cx="2743200" cy="365125"/>
          </a:xfrm>
        </p:spPr>
        <p:txBody>
          <a:bodyPr/>
          <a:lstStyle/>
          <a:p>
            <a:fld id="{56EDF3C1-8E23-4A12-B85D-7F7F384C8C5A}" type="slidenum">
              <a:rPr lang="tr-TR" smtClean="0">
                <a:solidFill>
                  <a:prstClr val="black">
                    <a:tint val="75000"/>
                  </a:prstClr>
                </a:solidFill>
              </a:rPr>
              <a:pPr/>
              <a:t>35</a:t>
            </a:fld>
            <a:r>
              <a:rPr lang="tr-TR" dirty="0">
                <a:solidFill>
                  <a:prstClr val="black">
                    <a:tint val="75000"/>
                  </a:prstClr>
                </a:solidFill>
              </a:rPr>
              <a:t> / 67</a:t>
            </a:r>
          </a:p>
        </p:txBody>
      </p:sp>
    </p:spTree>
    <p:extLst>
      <p:ext uri="{BB962C8B-B14F-4D97-AF65-F5344CB8AC3E}">
        <p14:creationId xmlns:p14="http://schemas.microsoft.com/office/powerpoint/2010/main" val="412315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Uygulama Oranının %80 in Üzerinde Olması</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4702950"/>
            <a:chOff x="69414" y="1134788"/>
            <a:chExt cx="10757139" cy="5129107"/>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İlgili yıl içerisinde planlanan hizmet içi eğitimlerin tamamının gerçekleştirilmesi amacıyla uyum oranı </a:t>
              </a:r>
            </a:p>
            <a:p>
              <a:pPr marL="533400" lvl="0">
                <a:defRPr/>
              </a:pPr>
              <a:r>
                <a:rPr lang="tr-TR" sz="1200" kern="0" dirty="0">
                  <a:latin typeface="Arial" panose="020B0604020202020204" pitchFamily="34" charset="0"/>
                  <a:cs typeface="Arial" panose="020B0604020202020204" pitchFamily="34" charset="0"/>
                </a:rPr>
                <a:t>(Gerçekleştirilemeyen eğitimlerin gerçekleşmeme sebeplerinin Sağlık Hizmetleri Genel Müdürlüğüne iletilmesi)</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E.3.5.3</a:t>
              </a:r>
            </a:p>
          </p:txBody>
        </p:sp>
        <p:sp>
          <p:nvSpPr>
            <p:cNvPr id="30" name="Yuvarlatılmış Dikdörtgen 29"/>
            <p:cNvSpPr/>
            <p:nvPr/>
          </p:nvSpPr>
          <p:spPr>
            <a:xfrm>
              <a:off x="463287" y="5340323"/>
              <a:ext cx="5146827" cy="37573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a:t>
              </a:r>
            </a:p>
          </p:txBody>
        </p:sp>
        <p:sp>
          <p:nvSpPr>
            <p:cNvPr id="31" name="Yuvarlatılmış Dikdörtgen 30"/>
            <p:cNvSpPr/>
            <p:nvPr/>
          </p:nvSpPr>
          <p:spPr>
            <a:xfrm>
              <a:off x="5826188" y="5325571"/>
              <a:ext cx="4722481"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4.Çeyrek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4" y="5783219"/>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Sağlık Hizmetleri Genel Müdürlüğü/ 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36</a:t>
            </a:fld>
            <a:r>
              <a:rPr lang="tr-TR" dirty="0">
                <a:solidFill>
                  <a:prstClr val="black">
                    <a:tint val="75000"/>
                  </a:prstClr>
                </a:solidFill>
              </a:rPr>
              <a:t> / 67</a:t>
            </a:r>
          </a:p>
        </p:txBody>
      </p:sp>
    </p:spTree>
    <p:extLst>
      <p:ext uri="{BB962C8B-B14F-4D97-AF65-F5344CB8AC3E}">
        <p14:creationId xmlns:p14="http://schemas.microsoft.com/office/powerpoint/2010/main" val="37749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Eğitim Dokümanı ve Katılımcı Listesi</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4702950"/>
            <a:chOff x="69414" y="1134788"/>
            <a:chExt cx="10757139" cy="5129107"/>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Muhasebe Yetkilileri tarafından görev alanı ile ilgili sık karşılaşılan sorunlar hakkında  yılda en az bir defa ilgili İl Sağlık Müdürlüğü/Hastane/ADSM personeline  eğitim verilmesi</a:t>
              </a:r>
            </a:p>
            <a:p>
              <a:pPr marL="533400" lvl="0">
                <a:defRPr/>
              </a:pPr>
              <a:r>
                <a:rPr lang="tr-TR" sz="1200" kern="0" dirty="0">
                  <a:latin typeface="Arial" panose="020B0604020202020204" pitchFamily="34" charset="0"/>
                  <a:cs typeface="Arial" panose="020B0604020202020204" pitchFamily="34" charset="0"/>
                </a:rPr>
                <a:t>(yüz yüze/uzaktan)</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E.3.5.4</a:t>
              </a:r>
            </a:p>
          </p:txBody>
        </p:sp>
        <p:sp>
          <p:nvSpPr>
            <p:cNvPr id="30" name="Yuvarlatılmış Dikdörtgen 29"/>
            <p:cNvSpPr/>
            <p:nvPr/>
          </p:nvSpPr>
          <p:spPr>
            <a:xfrm>
              <a:off x="463287" y="5340323"/>
              <a:ext cx="5146827" cy="37573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İl Sağlık Müdürlükleri</a:t>
              </a:r>
            </a:p>
          </p:txBody>
        </p:sp>
        <p:sp>
          <p:nvSpPr>
            <p:cNvPr id="31" name="Yuvarlatılmış Dikdörtgen 30"/>
            <p:cNvSpPr/>
            <p:nvPr/>
          </p:nvSpPr>
          <p:spPr>
            <a:xfrm>
              <a:off x="5826188" y="5325571"/>
              <a:ext cx="4722481"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4.Çeyrek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4" y="5783219"/>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p>
            <a:p>
              <a:pPr marL="265113" lvl="0">
                <a:defRPr/>
              </a:pPr>
              <a:r>
                <a:rPr lang="tr-TR" sz="1200" kern="0" dirty="0">
                  <a:solidFill>
                    <a:prstClr val="black"/>
                  </a:solidFill>
                  <a:latin typeface="Arial" panose="020B0604020202020204" pitchFamily="34" charset="0"/>
                  <a:cs typeface="Arial" panose="020B0604020202020204" pitchFamily="34" charset="0"/>
                </a:rPr>
                <a:t>İl Sağlık Müdürlüğü/Hastaneler/ADSM</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37</a:t>
            </a:fld>
            <a:r>
              <a:rPr lang="tr-TR" dirty="0">
                <a:solidFill>
                  <a:prstClr val="black">
                    <a:tint val="75000"/>
                  </a:prstClr>
                </a:solidFill>
              </a:rPr>
              <a:t> / 67</a:t>
            </a:r>
          </a:p>
        </p:txBody>
      </p:sp>
    </p:spTree>
    <p:extLst>
      <p:ext uri="{BB962C8B-B14F-4D97-AF65-F5344CB8AC3E}">
        <p14:creationId xmlns:p14="http://schemas.microsoft.com/office/powerpoint/2010/main" val="227894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Eğitim Dokümanı ve Katılımcı Listesi</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grpSp>
        <p:nvGrpSpPr>
          <p:cNvPr id="4" name="Grup 3"/>
          <p:cNvGrpSpPr/>
          <p:nvPr/>
        </p:nvGrpSpPr>
        <p:grpSpPr>
          <a:xfrm>
            <a:off x="438869" y="1697249"/>
            <a:ext cx="9863371" cy="4702950"/>
            <a:chOff x="69414" y="1134788"/>
            <a:chExt cx="10757139" cy="5129107"/>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Her görev için gerekli eğitim ihtiyacı belirlenmeli, bu ihtiyacı giderecek eğitim faaliyetleri her yıl planlanarak yürütülmeli ve gerektiğinde güncellenmelidir.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latin typeface="Arial" panose="020B0604020202020204" pitchFamily="34" charset="0"/>
                  <a:cs typeface="Arial" panose="020B0604020202020204" pitchFamily="34" charset="0"/>
                </a:rPr>
                <a:t>Muhasebe Yetkilileri tarafından görev alanı ile ilgili sık karşılaşılan sorunlar hakkında  yılda en az bir defa ilgili personeline eğitim verilmesi</a:t>
              </a:r>
            </a:p>
            <a:p>
              <a:pPr marL="533400" lvl="0">
                <a:defRPr/>
              </a:pPr>
              <a:r>
                <a:rPr lang="tr-TR" sz="1200" kern="0" dirty="0">
                  <a:latin typeface="Arial" panose="020B0604020202020204" pitchFamily="34" charset="0"/>
                  <a:cs typeface="Arial" panose="020B0604020202020204" pitchFamily="34" charset="0"/>
                </a:rPr>
                <a:t>(yüz yüze/uzaktan)</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Personelin yeterliliği ve performansı: </a:t>
              </a:r>
              <a:r>
                <a:rPr lang="tr-TR" sz="1200" kern="0" dirty="0">
                  <a:solidFill>
                    <a:prstClr val="white"/>
                  </a:solidFill>
                  <a:latin typeface="Arial" panose="020B0604020202020204" pitchFamily="34" charset="0"/>
                  <a:cs typeface="Arial" panose="020B0604020202020204" pitchFamily="34" charset="0"/>
                </a:rPr>
                <a:t>İdareler, personelin yeterliliği ve görevleri arasındaki uyumu sağlamalı, performansın değerlendirilmesi ve geliştirilmesine yönelik önlemler almalıdır.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3</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3.5</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E.3.5.5</a:t>
              </a:r>
            </a:p>
          </p:txBody>
        </p:sp>
        <p:sp>
          <p:nvSpPr>
            <p:cNvPr id="30" name="Yuvarlatılmış Dikdörtgen 29"/>
            <p:cNvSpPr/>
            <p:nvPr/>
          </p:nvSpPr>
          <p:spPr>
            <a:xfrm>
              <a:off x="463287" y="5340323"/>
              <a:ext cx="5146827" cy="37573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
          <p:nvSpPr>
            <p:cNvPr id="31" name="Yuvarlatılmış Dikdörtgen 30"/>
            <p:cNvSpPr/>
            <p:nvPr/>
          </p:nvSpPr>
          <p:spPr>
            <a:xfrm>
              <a:off x="5826188" y="5325571"/>
              <a:ext cx="4722481"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dirty="0">
                  <a:solidFill>
                    <a:prstClr val="black"/>
                  </a:solidFill>
                  <a:latin typeface="Arial" panose="020B0604020202020204" pitchFamily="34" charset="0"/>
                  <a:cs typeface="Arial" panose="020B0604020202020204" pitchFamily="34" charset="0"/>
                </a:rPr>
                <a:t>4.Çeyrek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4" y="5783219"/>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Merkez Birimler</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38</a:t>
            </a:fld>
            <a:r>
              <a:rPr lang="tr-TR" dirty="0">
                <a:solidFill>
                  <a:prstClr val="black">
                    <a:tint val="75000"/>
                  </a:prstClr>
                </a:solidFill>
              </a:rPr>
              <a:t> / 67</a:t>
            </a:r>
          </a:p>
        </p:txBody>
      </p:sp>
    </p:spTree>
    <p:extLst>
      <p:ext uri="{BB962C8B-B14F-4D97-AF65-F5344CB8AC3E}">
        <p14:creationId xmlns:p14="http://schemas.microsoft.com/office/powerpoint/2010/main" val="45467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0" name="Akış Çizelgesi: Çok Sayıda Belge 19"/>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Sorumluluk Matrisi Formu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21" name="Unvan 3"/>
          <p:cNvSpPr>
            <a:spLocks noGrp="1"/>
          </p:cNvSpPr>
          <p:nvPr>
            <p:ph type="title"/>
          </p:nvPr>
        </p:nvSpPr>
        <p:spPr/>
        <p:txBody>
          <a:bodyPr>
            <a:normAutofit/>
          </a:bodyPr>
          <a:lstStyle/>
          <a:p>
            <a:r>
              <a:rPr lang="tr-TR" sz="2500" dirty="0">
                <a:solidFill>
                  <a:srgbClr val="C00000"/>
                </a:solidFill>
              </a:rPr>
              <a:t>KONTROL ORTAMI STANDARTLARI</a:t>
            </a:r>
          </a:p>
        </p:txBody>
      </p:sp>
      <p:sp>
        <p:nvSpPr>
          <p:cNvPr id="5" name="Slayt Numarası Yer Tutucusu 4"/>
          <p:cNvSpPr>
            <a:spLocks noGrp="1"/>
          </p:cNvSpPr>
          <p:nvPr>
            <p:ph type="sldNum" sz="quarter" idx="12"/>
          </p:nvPr>
        </p:nvSpPr>
        <p:spPr>
          <a:xfrm>
            <a:off x="9440333" y="6492875"/>
            <a:ext cx="2743200" cy="365125"/>
          </a:xfrm>
        </p:spPr>
        <p:txBody>
          <a:bodyPr/>
          <a:lstStyle/>
          <a:p>
            <a:fld id="{56EDF3C1-8E23-4A12-B85D-7F7F384C8C5A}" type="slidenum">
              <a:rPr lang="tr-TR" smtClean="0">
                <a:solidFill>
                  <a:prstClr val="black">
                    <a:tint val="75000"/>
                  </a:prstClr>
                </a:solidFill>
              </a:rPr>
              <a:pPr/>
              <a:t>39</a:t>
            </a:fld>
            <a:r>
              <a:rPr lang="tr-TR" dirty="0">
                <a:solidFill>
                  <a:prstClr val="black">
                    <a:tint val="75000"/>
                  </a:prstClr>
                </a:solidFill>
              </a:rPr>
              <a:t> / 67</a:t>
            </a:r>
          </a:p>
        </p:txBody>
      </p:sp>
      <p:grpSp>
        <p:nvGrpSpPr>
          <p:cNvPr id="4" name="Grup 3"/>
          <p:cNvGrpSpPr/>
          <p:nvPr/>
        </p:nvGrpSpPr>
        <p:grpSpPr>
          <a:xfrm>
            <a:off x="438869" y="1697249"/>
            <a:ext cx="9863371" cy="4702950"/>
            <a:chOff x="69414" y="1134788"/>
            <a:chExt cx="10757139" cy="5129107"/>
          </a:xfrm>
        </p:grpSpPr>
        <p:sp>
          <p:nvSpPr>
            <p:cNvPr id="22" name="Beşgen 21"/>
            <p:cNvSpPr/>
            <p:nvPr/>
          </p:nvSpPr>
          <p:spPr>
            <a:xfrm>
              <a:off x="3670526" y="3008873"/>
              <a:ext cx="5506276" cy="900000"/>
            </a:xfrm>
            <a:prstGeom prst="homePlate">
              <a:avLst/>
            </a:prstGeom>
            <a:solidFill>
              <a:srgbClr val="535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İş akış süreçlerindeki imza ve onay mercileri belirlenmeli ve personele duyurulmalıdır.</a:t>
              </a:r>
            </a:p>
          </p:txBody>
        </p:sp>
        <p:sp>
          <p:nvSpPr>
            <p:cNvPr id="23" name="Beşgen 22"/>
            <p:cNvSpPr/>
            <p:nvPr/>
          </p:nvSpPr>
          <p:spPr>
            <a:xfrm>
              <a:off x="4390308" y="3947954"/>
              <a:ext cx="6436245" cy="1064313"/>
            </a:xfrm>
            <a:prstGeom prst="homePlate">
              <a:avLst/>
            </a:prstGeom>
            <a:solidFill>
              <a:srgbClr val="A3A3FF"/>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Daire Başkanlığı/Başkanlık düzeyinde</a:t>
              </a:r>
              <a:r>
                <a:rPr lang="tr-TR" sz="1200" kern="0" dirty="0">
                  <a:latin typeface="Arial" panose="020B0604020202020204" pitchFamily="34" charset="0"/>
                  <a:cs typeface="Arial" panose="020B0604020202020204" pitchFamily="34" charset="0"/>
                </a:rPr>
                <a:t> iş akış süreçlerindeki imza ve onay mercilerinin (Sorumluluk Matrisleri) mevzuat doğrultusunda hazırlanması</a:t>
              </a:r>
            </a:p>
          </p:txBody>
        </p:sp>
        <p:sp>
          <p:nvSpPr>
            <p:cNvPr id="24" name="Beşgen 23"/>
            <p:cNvSpPr/>
            <p:nvPr/>
          </p:nvSpPr>
          <p:spPr>
            <a:xfrm>
              <a:off x="3073235" y="2073617"/>
              <a:ext cx="5143826" cy="900000"/>
            </a:xfrm>
            <a:prstGeom prst="homePlate">
              <a:avLst/>
            </a:prstGeom>
            <a:solidFill>
              <a:srgbClr val="0000C8"/>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cs typeface="Arial" panose="020B0604020202020204" pitchFamily="34" charset="0"/>
                </a:rPr>
                <a:t>Yetki Devri: </a:t>
              </a:r>
              <a:r>
                <a:rPr lang="tr-TR" sz="1200" kern="0" dirty="0">
                  <a:solidFill>
                    <a:prstClr val="white"/>
                  </a:solidFill>
                  <a:latin typeface="Arial" panose="020B0604020202020204" pitchFamily="34" charset="0"/>
                  <a:cs typeface="Arial" panose="020B0604020202020204" pitchFamily="34" charset="0"/>
                </a:rPr>
                <a:t>İdarelerde yetkiler ve yetki devrinin sınırları açıkça belirlenmeli ve yazılı olarak bildirilmelidir. Devredilen yetkinin önemi ve riski dikkate alınarak yetki devri yapılmalıdır.</a:t>
              </a:r>
            </a:p>
          </p:txBody>
        </p:sp>
        <p:sp>
          <p:nvSpPr>
            <p:cNvPr id="25" name="Beşgen 24"/>
            <p:cNvSpPr/>
            <p:nvPr/>
          </p:nvSpPr>
          <p:spPr>
            <a:xfrm>
              <a:off x="2496289" y="1141121"/>
              <a:ext cx="4461247" cy="900000"/>
            </a:xfrm>
            <a:prstGeom prst="homePlate">
              <a:avLst/>
            </a:prstGeom>
            <a:solidFill>
              <a:srgbClr val="00008C"/>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KONTROL ORTAMI</a:t>
              </a:r>
            </a:p>
          </p:txBody>
        </p:sp>
        <p:sp>
          <p:nvSpPr>
            <p:cNvPr id="26" name="Serbest Form 25"/>
            <p:cNvSpPr/>
            <p:nvPr/>
          </p:nvSpPr>
          <p:spPr>
            <a:xfrm>
              <a:off x="1883525" y="11347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008C"/>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1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Bileşen </a:t>
              </a:r>
              <a:r>
                <a:rPr kumimoji="0" lang="tr-TR"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27" name="Serbest Form 26"/>
            <p:cNvSpPr/>
            <p:nvPr/>
          </p:nvSpPr>
          <p:spPr>
            <a:xfrm>
              <a:off x="1277550" y="2073615"/>
              <a:ext cx="2463151" cy="900000"/>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00C8"/>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cs typeface="Arial" panose="020B0604020202020204" pitchFamily="34" charset="0"/>
                </a:rPr>
                <a:t>Standart </a:t>
              </a:r>
              <a:r>
                <a:rPr kumimoji="0" lang="tr-TR"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KOS </a:t>
              </a:r>
              <a:r>
                <a:rPr lang="tr-TR" sz="1200" b="1" kern="0" dirty="0">
                  <a:solidFill>
                    <a:prstClr val="white"/>
                  </a:solidFill>
                  <a:latin typeface="Arial" panose="020B0604020202020204" pitchFamily="34" charset="0"/>
                  <a:cs typeface="Arial" panose="020B0604020202020204" pitchFamily="34" charset="0"/>
                </a:rPr>
                <a:t>4</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Serbest Form 27"/>
            <p:cNvSpPr/>
            <p:nvPr/>
          </p:nvSpPr>
          <p:spPr>
            <a:xfrm>
              <a:off x="681274" y="30163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5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Genel Şart KOS </a:t>
              </a:r>
              <a:r>
                <a:rPr lang="tr-TR" sz="1200" b="1" kern="0" dirty="0">
                  <a:solidFill>
                    <a:schemeClr val="bg1"/>
                  </a:solidFill>
                  <a:latin typeface="Arial" panose="020B0604020202020204" pitchFamily="34" charset="0"/>
                  <a:cs typeface="Arial" panose="020B0604020202020204" pitchFamily="34" charset="0"/>
                </a:rPr>
                <a:t>4.1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Serbest Form 28"/>
            <p:cNvSpPr/>
            <p:nvPr/>
          </p:nvSpPr>
          <p:spPr>
            <a:xfrm>
              <a:off x="69414" y="3956568"/>
              <a:ext cx="4942853" cy="1055699"/>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A3FF"/>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algn="ctr" defTabSz="889000">
                <a:defRPr/>
              </a:pPr>
              <a:r>
                <a:rPr kumimoji="0" lang="tr-TR"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tr-TR" sz="1600" b="1" kern="0" dirty="0">
                  <a:solidFill>
                    <a:prstClr val="black"/>
                  </a:solidFill>
                  <a:latin typeface="Arial" panose="020B0604020202020204" pitchFamily="34" charset="0"/>
                  <a:cs typeface="Arial" panose="020B0604020202020204" pitchFamily="34" charset="0"/>
                </a:rPr>
                <a:t>E.4.1.1</a:t>
              </a:r>
            </a:p>
          </p:txBody>
        </p:sp>
        <p:sp>
          <p:nvSpPr>
            <p:cNvPr id="30" name="Yuvarlatılmış Dikdörtgen 29"/>
            <p:cNvSpPr/>
            <p:nvPr/>
          </p:nvSpPr>
          <p:spPr>
            <a:xfrm>
              <a:off x="463287" y="5340323"/>
              <a:ext cx="5146827" cy="37573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31" name="Yuvarlatılmış Dikdörtgen 30"/>
            <p:cNvSpPr/>
            <p:nvPr/>
          </p:nvSpPr>
          <p:spPr>
            <a:xfrm>
              <a:off x="5826188" y="5325571"/>
              <a:ext cx="4722481" cy="902311"/>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tr-TR" sz="1200" kern="0" noProof="0" dirty="0">
                  <a:solidFill>
                    <a:prstClr val="black"/>
                  </a:solidFill>
                  <a:latin typeface="Arial" panose="020B0604020202020204" pitchFamily="34" charset="0"/>
                  <a:cs typeface="Arial" panose="020B0604020202020204" pitchFamily="34" charset="0"/>
                </a:rPr>
                <a:t>2</a:t>
              </a:r>
              <a:r>
                <a:rPr lang="tr-TR" sz="1200" kern="0" dirty="0">
                  <a:solidFill>
                    <a:prstClr val="black"/>
                  </a:solidFill>
                  <a:latin typeface="Arial" panose="020B0604020202020204" pitchFamily="34" charset="0"/>
                  <a:cs typeface="Arial" panose="020B0604020202020204" pitchFamily="34" charset="0"/>
                </a:rPr>
                <a:t>.Çeyrek Dönem 2021 2.Çeyrek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32" name="Yuvarlatılmış Dikdörtgen 31"/>
            <p:cNvSpPr/>
            <p:nvPr/>
          </p:nvSpPr>
          <p:spPr>
            <a:xfrm>
              <a:off x="446354" y="5783219"/>
              <a:ext cx="5163760" cy="480676"/>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grpSp>
    </p:spTree>
    <p:extLst>
      <p:ext uri="{BB962C8B-B14F-4D97-AF65-F5344CB8AC3E}">
        <p14:creationId xmlns:p14="http://schemas.microsoft.com/office/powerpoint/2010/main" val="28856224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3"/>
          <p:cNvSpPr>
            <a:spLocks noGrp="1"/>
          </p:cNvSpPr>
          <p:nvPr>
            <p:ph type="title"/>
          </p:nvPr>
        </p:nvSpPr>
        <p:spPr>
          <a:xfrm>
            <a:off x="1448174" y="262503"/>
            <a:ext cx="8907351" cy="728889"/>
          </a:xfrm>
        </p:spPr>
        <p:txBody>
          <a:bodyPr vert="horz" lIns="93297" tIns="46649" rIns="93297" bIns="46649" rtlCol="0" anchor="ctr">
            <a:noAutofit/>
          </a:bodyPr>
          <a:lstStyle/>
          <a:p>
            <a:r>
              <a:rPr lang="tr-TR" sz="1800" dirty="0">
                <a:solidFill>
                  <a:srgbClr val="C00000"/>
                </a:solidFill>
                <a:cs typeface="Arial" panose="020B0604020202020204" pitchFamily="34" charset="0"/>
              </a:rPr>
              <a:t>GÖREV ALANINA YÖNELİK EYLEMİ OLAN MERKEZ HARCAMA BİRİMLERİ</a:t>
            </a:r>
          </a:p>
        </p:txBody>
      </p:sp>
      <p:sp>
        <p:nvSpPr>
          <p:cNvPr id="12" name="Slayt Numarası Yer Tutucusu 11"/>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4</a:t>
            </a:fld>
            <a:r>
              <a:rPr lang="tr-TR" dirty="0">
                <a:solidFill>
                  <a:prstClr val="black">
                    <a:tint val="75000"/>
                  </a:prstClr>
                </a:solidFill>
              </a:rPr>
              <a:t> / 67</a:t>
            </a:r>
          </a:p>
        </p:txBody>
      </p:sp>
      <p:graphicFrame>
        <p:nvGraphicFramePr>
          <p:cNvPr id="18" name="Tablo 17"/>
          <p:cNvGraphicFramePr>
            <a:graphicFrameLocks noGrp="1"/>
          </p:cNvGraphicFramePr>
          <p:nvPr>
            <p:extLst/>
          </p:nvPr>
        </p:nvGraphicFramePr>
        <p:xfrm>
          <a:off x="1337735" y="1761058"/>
          <a:ext cx="8737600" cy="3767674"/>
        </p:xfrm>
        <a:graphic>
          <a:graphicData uri="http://schemas.openxmlformats.org/drawingml/2006/table">
            <a:tbl>
              <a:tblPr firstRow="1" bandRow="1">
                <a:tableStyleId>{5C22544A-7EE6-4342-B048-85BDC9FD1C3A}</a:tableStyleId>
              </a:tblPr>
              <a:tblGrid>
                <a:gridCol w="3987800">
                  <a:extLst>
                    <a:ext uri="{9D8B030D-6E8A-4147-A177-3AD203B41FA5}">
                      <a16:colId xmlns:a16="http://schemas.microsoft.com/office/drawing/2014/main" xmlns="" val="20000"/>
                    </a:ext>
                  </a:extLst>
                </a:gridCol>
                <a:gridCol w="1566333">
                  <a:extLst>
                    <a:ext uri="{9D8B030D-6E8A-4147-A177-3AD203B41FA5}">
                      <a16:colId xmlns:a16="http://schemas.microsoft.com/office/drawing/2014/main" xmlns="" val="20001"/>
                    </a:ext>
                  </a:extLst>
                </a:gridCol>
                <a:gridCol w="1481667">
                  <a:extLst>
                    <a:ext uri="{9D8B030D-6E8A-4147-A177-3AD203B41FA5}">
                      <a16:colId xmlns:a16="http://schemas.microsoft.com/office/drawing/2014/main" xmlns="" val="20002"/>
                    </a:ext>
                  </a:extLst>
                </a:gridCol>
                <a:gridCol w="1701800">
                  <a:extLst>
                    <a:ext uri="{9D8B030D-6E8A-4147-A177-3AD203B41FA5}">
                      <a16:colId xmlns:a16="http://schemas.microsoft.com/office/drawing/2014/main" xmlns="" val="20003"/>
                    </a:ext>
                  </a:extLst>
                </a:gridCol>
              </a:tblGrid>
              <a:tr h="388420">
                <a:tc>
                  <a:txBody>
                    <a:bodyPr/>
                    <a:lstStyle/>
                    <a:p>
                      <a:r>
                        <a:rPr lang="tr-TR" sz="1400" dirty="0">
                          <a:latin typeface="Times New Roman" panose="02020603050405020304" pitchFamily="18" charset="0"/>
                          <a:cs typeface="Times New Roman" panose="02020603050405020304" pitchFamily="18" charset="0"/>
                        </a:rPr>
                        <a:t>Harcama Birimi</a:t>
                      </a:r>
                    </a:p>
                  </a:txBody>
                  <a:tcPr/>
                </a:tc>
                <a:tc>
                  <a:txBody>
                    <a:bodyPr/>
                    <a:lstStyle/>
                    <a:p>
                      <a:pPr algn="ctr"/>
                      <a:r>
                        <a:rPr lang="tr-TR" sz="1400" dirty="0">
                          <a:latin typeface="Times New Roman" panose="02020603050405020304" pitchFamily="18" charset="0"/>
                          <a:cs typeface="Times New Roman" panose="02020603050405020304" pitchFamily="18" charset="0"/>
                        </a:rPr>
                        <a:t>Ortak Eylem</a:t>
                      </a:r>
                    </a:p>
                  </a:txBody>
                  <a:tcPr/>
                </a:tc>
                <a:tc>
                  <a:txBody>
                    <a:bodyPr/>
                    <a:lstStyle/>
                    <a:p>
                      <a:pPr algn="ctr"/>
                      <a:r>
                        <a:rPr lang="tr-TR" sz="1400" dirty="0">
                          <a:latin typeface="Times New Roman" panose="02020603050405020304" pitchFamily="18" charset="0"/>
                          <a:cs typeface="Times New Roman" panose="02020603050405020304" pitchFamily="18" charset="0"/>
                        </a:rPr>
                        <a:t>Ek</a:t>
                      </a:r>
                      <a:r>
                        <a:rPr lang="tr-TR" sz="1400" baseline="0" dirty="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Eylem</a:t>
                      </a:r>
                    </a:p>
                  </a:txBody>
                  <a:tcPr/>
                </a:tc>
                <a:tc>
                  <a:txBody>
                    <a:bodyPr/>
                    <a:lstStyle/>
                    <a:p>
                      <a:pPr algn="ctr"/>
                      <a:r>
                        <a:rPr lang="tr-TR" sz="1400" dirty="0">
                          <a:latin typeface="Times New Roman" panose="02020603050405020304" pitchFamily="18" charset="0"/>
                          <a:cs typeface="Times New Roman" panose="02020603050405020304" pitchFamily="18" charset="0"/>
                        </a:rPr>
                        <a:t>Toplam Eylem</a:t>
                      </a:r>
                    </a:p>
                  </a:txBody>
                  <a:tcPr/>
                </a:tc>
                <a:extLst>
                  <a:ext uri="{0D108BD9-81ED-4DB2-BD59-A6C34878D82A}">
                    <a16:rowId xmlns:a16="http://schemas.microsoft.com/office/drawing/2014/main" xmlns="" val="10000"/>
                  </a:ext>
                </a:extLst>
              </a:tr>
              <a:tr h="388420">
                <a:tc>
                  <a:txBody>
                    <a:bodyPr/>
                    <a:lstStyle/>
                    <a:p>
                      <a:r>
                        <a:rPr lang="tr-TR" sz="1400" dirty="0">
                          <a:latin typeface="Times New Roman" panose="02020603050405020304" pitchFamily="18" charset="0"/>
                          <a:cs typeface="Times New Roman" panose="02020603050405020304" pitchFamily="18" charset="0"/>
                        </a:rPr>
                        <a:t>İl Sağlık Müdürlükleri</a:t>
                      </a:r>
                    </a:p>
                  </a:txBody>
                  <a:tcPr/>
                </a:tc>
                <a:tc>
                  <a:txBody>
                    <a:bodyPr/>
                    <a:lstStyle/>
                    <a:p>
                      <a:pPr algn="ctr"/>
                      <a:r>
                        <a:rPr lang="tr-TR" sz="1400" dirty="0">
                          <a:latin typeface="Times New Roman" panose="02020603050405020304" pitchFamily="18" charset="0"/>
                          <a:cs typeface="Times New Roman" panose="02020603050405020304" pitchFamily="18" charset="0"/>
                        </a:rPr>
                        <a:t>26</a:t>
                      </a:r>
                    </a:p>
                  </a:txBody>
                  <a:tcPr/>
                </a:tc>
                <a:tc>
                  <a:txBody>
                    <a:bodyPr/>
                    <a:lstStyle/>
                    <a:p>
                      <a:pPr algn="ctr"/>
                      <a:r>
                        <a:rPr lang="tr-TR" sz="1400" dirty="0">
                          <a:latin typeface="Times New Roman" panose="02020603050405020304" pitchFamily="18" charset="0"/>
                          <a:cs typeface="Times New Roman" panose="02020603050405020304" pitchFamily="18" charset="0"/>
                        </a:rPr>
                        <a:t>8</a:t>
                      </a:r>
                    </a:p>
                  </a:txBody>
                  <a:tcPr/>
                </a:tc>
                <a:tc>
                  <a:txBody>
                    <a:bodyPr/>
                    <a:lstStyle/>
                    <a:p>
                      <a:pPr algn="ctr"/>
                      <a:r>
                        <a:rPr lang="tr-TR" sz="1400" dirty="0">
                          <a:latin typeface="Times New Roman" panose="02020603050405020304" pitchFamily="18" charset="0"/>
                          <a:cs typeface="Times New Roman" panose="02020603050405020304" pitchFamily="18" charset="0"/>
                        </a:rPr>
                        <a:t>34</a:t>
                      </a:r>
                    </a:p>
                  </a:txBody>
                  <a:tcPr/>
                </a:tc>
                <a:extLst>
                  <a:ext uri="{0D108BD9-81ED-4DB2-BD59-A6C34878D82A}">
                    <a16:rowId xmlns:a16="http://schemas.microsoft.com/office/drawing/2014/main" xmlns="" val="10001"/>
                  </a:ext>
                </a:extLst>
              </a:tr>
              <a:tr h="388420">
                <a:tc>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Strateji Geliştirme Başkanlığı</a:t>
                      </a:r>
                      <a:endParaRPr lang="tr-TR" sz="1400" dirty="0">
                        <a:latin typeface="Times New Roman" panose="02020603050405020304" pitchFamily="18" charset="0"/>
                        <a:cs typeface="Times New Roman" panose="02020603050405020304" pitchFamily="18" charset="0"/>
                      </a:endParaRPr>
                    </a:p>
                  </a:txBody>
                  <a:tcPr/>
                </a:tc>
                <a:tc rowSpan="6">
                  <a:txBody>
                    <a:bodyPr/>
                    <a:lstStyle/>
                    <a:p>
                      <a:pPr algn="ctr"/>
                      <a:endParaRPr lang="tr-TR" sz="1400" dirty="0">
                        <a:latin typeface="Times New Roman" panose="02020603050405020304" pitchFamily="18" charset="0"/>
                        <a:cs typeface="Times New Roman" panose="02020603050405020304" pitchFamily="18" charset="0"/>
                      </a:endParaRPr>
                    </a:p>
                    <a:p>
                      <a:pPr algn="ctr"/>
                      <a:endParaRPr lang="tr-TR" sz="1400" dirty="0">
                        <a:latin typeface="Times New Roman" panose="02020603050405020304" pitchFamily="18" charset="0"/>
                        <a:cs typeface="Times New Roman" panose="02020603050405020304" pitchFamily="18" charset="0"/>
                      </a:endParaRPr>
                    </a:p>
                    <a:p>
                      <a:pPr algn="ctr"/>
                      <a:endParaRPr lang="tr-TR" sz="1400" dirty="0">
                        <a:latin typeface="Times New Roman" panose="02020603050405020304" pitchFamily="18" charset="0"/>
                        <a:cs typeface="Times New Roman" panose="02020603050405020304" pitchFamily="18" charset="0"/>
                      </a:endParaRPr>
                    </a:p>
                    <a:p>
                      <a:pPr algn="ctr"/>
                      <a:endParaRPr lang="tr-TR" sz="1400" dirty="0">
                        <a:latin typeface="Times New Roman" panose="02020603050405020304" pitchFamily="18" charset="0"/>
                        <a:cs typeface="Times New Roman" panose="02020603050405020304" pitchFamily="18" charset="0"/>
                      </a:endParaRPr>
                    </a:p>
                    <a:p>
                      <a:pPr algn="ctr"/>
                      <a:r>
                        <a:rPr lang="tr-TR" sz="1400" dirty="0">
                          <a:latin typeface="Times New Roman" panose="02020603050405020304" pitchFamily="18" charset="0"/>
                          <a:cs typeface="Times New Roman" panose="02020603050405020304" pitchFamily="18" charset="0"/>
                        </a:rPr>
                        <a:t>29*</a:t>
                      </a:r>
                    </a:p>
                  </a:txBody>
                  <a:tcPr/>
                </a:tc>
                <a:tc>
                  <a:txBody>
                    <a:bodyPr/>
                    <a:lstStyle/>
                    <a:p>
                      <a:pPr algn="ctr"/>
                      <a:r>
                        <a:rPr lang="tr-TR" sz="1400" dirty="0">
                          <a:latin typeface="Times New Roman" panose="02020603050405020304" pitchFamily="18" charset="0"/>
                          <a:cs typeface="Times New Roman" panose="02020603050405020304" pitchFamily="18" charset="0"/>
                        </a:rPr>
                        <a:t>5</a:t>
                      </a:r>
                    </a:p>
                  </a:txBody>
                  <a:tcPr/>
                </a:tc>
                <a:tc>
                  <a:txBody>
                    <a:bodyPr/>
                    <a:lstStyle/>
                    <a:p>
                      <a:pPr algn="ctr"/>
                      <a:r>
                        <a:rPr lang="tr-TR" sz="1400" dirty="0">
                          <a:latin typeface="Times New Roman" panose="02020603050405020304" pitchFamily="18" charset="0"/>
                          <a:cs typeface="Times New Roman" panose="02020603050405020304" pitchFamily="18" charset="0"/>
                        </a:rPr>
                        <a:t>34</a:t>
                      </a:r>
                    </a:p>
                  </a:txBody>
                  <a:tcPr/>
                </a:tc>
                <a:extLst>
                  <a:ext uri="{0D108BD9-81ED-4DB2-BD59-A6C34878D82A}">
                    <a16:rowId xmlns:a16="http://schemas.microsoft.com/office/drawing/2014/main" xmlns="" val="10002"/>
                  </a:ext>
                </a:extLst>
              </a:tr>
              <a:tr h="388420">
                <a:tc>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Sağlık Bilgi Sistemleri Genel Müdürlüğü</a:t>
                      </a:r>
                      <a:endParaRPr lang="tr-TR" sz="1400" dirty="0">
                        <a:latin typeface="Times New Roman" panose="02020603050405020304" pitchFamily="18" charset="0"/>
                        <a:cs typeface="Times New Roman" panose="02020603050405020304" pitchFamily="18" charset="0"/>
                      </a:endParaRPr>
                    </a:p>
                  </a:txBody>
                  <a:tcPr/>
                </a:tc>
                <a:tc vMerge="1">
                  <a:txBody>
                    <a:bodyPr/>
                    <a:lstStyle/>
                    <a:p>
                      <a:pPr algn="ctr"/>
                      <a:endParaRPr lang="tr-TR" sz="1400" dirty="0">
                        <a:latin typeface="Times New Roman" panose="02020603050405020304" pitchFamily="18" charset="0"/>
                        <a:cs typeface="Times New Roman" panose="02020603050405020304" pitchFamily="18" charset="0"/>
                      </a:endParaRPr>
                    </a:p>
                  </a:txBody>
                  <a:tcPr/>
                </a:tc>
                <a:tc>
                  <a:txBody>
                    <a:bodyPr/>
                    <a:lstStyle/>
                    <a:p>
                      <a:pPr algn="ctr"/>
                      <a:r>
                        <a:rPr lang="tr-TR" sz="1400" dirty="0">
                          <a:latin typeface="Times New Roman" panose="02020603050405020304" pitchFamily="18" charset="0"/>
                          <a:cs typeface="Times New Roman" panose="02020603050405020304" pitchFamily="18" charset="0"/>
                        </a:rPr>
                        <a:t>4</a:t>
                      </a:r>
                    </a:p>
                  </a:txBody>
                  <a:tcPr/>
                </a:tc>
                <a:tc>
                  <a:txBody>
                    <a:bodyPr/>
                    <a:lstStyle/>
                    <a:p>
                      <a:pPr algn="ctr"/>
                      <a:r>
                        <a:rPr lang="tr-TR" sz="1400" dirty="0">
                          <a:latin typeface="Times New Roman" panose="02020603050405020304" pitchFamily="18" charset="0"/>
                          <a:cs typeface="Times New Roman" panose="02020603050405020304" pitchFamily="18" charset="0"/>
                        </a:rPr>
                        <a:t>33</a:t>
                      </a:r>
                    </a:p>
                  </a:txBody>
                  <a:tcPr/>
                </a:tc>
                <a:extLst>
                  <a:ext uri="{0D108BD9-81ED-4DB2-BD59-A6C34878D82A}">
                    <a16:rowId xmlns:a16="http://schemas.microsoft.com/office/drawing/2014/main" xmlns="" val="10003"/>
                  </a:ext>
                </a:extLst>
              </a:tr>
              <a:tr h="388420">
                <a:tc>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Sağlık Hizmetleri Genel Müdürlüğü</a:t>
                      </a:r>
                      <a:endParaRPr lang="tr-TR" sz="1400" dirty="0">
                        <a:latin typeface="Times New Roman" panose="02020603050405020304" pitchFamily="18" charset="0"/>
                        <a:cs typeface="Times New Roman" panose="02020603050405020304" pitchFamily="18" charset="0"/>
                      </a:endParaRPr>
                    </a:p>
                  </a:txBody>
                  <a:tcPr/>
                </a:tc>
                <a:tc vMerge="1">
                  <a:txBody>
                    <a:bodyPr/>
                    <a:lstStyle/>
                    <a:p>
                      <a:pPr algn="ctr"/>
                      <a:endParaRPr lang="tr-TR" sz="1400" dirty="0">
                        <a:latin typeface="Times New Roman" panose="02020603050405020304" pitchFamily="18" charset="0"/>
                        <a:cs typeface="Times New Roman" panose="02020603050405020304" pitchFamily="18" charset="0"/>
                      </a:endParaRPr>
                    </a:p>
                  </a:txBody>
                  <a:tcPr/>
                </a:tc>
                <a:tc>
                  <a:txBody>
                    <a:bodyPr/>
                    <a:lstStyle/>
                    <a:p>
                      <a:pPr algn="ctr"/>
                      <a:r>
                        <a:rPr lang="tr-TR" sz="1400" dirty="0">
                          <a:latin typeface="Times New Roman" panose="02020603050405020304" pitchFamily="18" charset="0"/>
                          <a:cs typeface="Times New Roman" panose="02020603050405020304" pitchFamily="18" charset="0"/>
                        </a:rPr>
                        <a:t>3</a:t>
                      </a:r>
                    </a:p>
                  </a:txBody>
                  <a:tcPr/>
                </a:tc>
                <a:tc>
                  <a:txBody>
                    <a:bodyPr/>
                    <a:lstStyle/>
                    <a:p>
                      <a:pPr algn="ctr"/>
                      <a:r>
                        <a:rPr lang="tr-TR" sz="1400" dirty="0">
                          <a:latin typeface="Times New Roman" panose="02020603050405020304" pitchFamily="18" charset="0"/>
                          <a:cs typeface="Times New Roman" panose="02020603050405020304" pitchFamily="18" charset="0"/>
                        </a:rPr>
                        <a:t>32</a:t>
                      </a:r>
                    </a:p>
                  </a:txBody>
                  <a:tcPr/>
                </a:tc>
                <a:extLst>
                  <a:ext uri="{0D108BD9-81ED-4DB2-BD59-A6C34878D82A}">
                    <a16:rowId xmlns:a16="http://schemas.microsoft.com/office/drawing/2014/main" xmlns="" val="10004"/>
                  </a:ext>
                </a:extLst>
              </a:tr>
              <a:tr h="388420">
                <a:tc>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Sağlığın Geliştirilmesi Genel Müdürlüğü</a:t>
                      </a:r>
                      <a:endParaRPr lang="tr-TR" sz="1400" dirty="0">
                        <a:latin typeface="Times New Roman" panose="02020603050405020304" pitchFamily="18" charset="0"/>
                        <a:cs typeface="Times New Roman" panose="02020603050405020304" pitchFamily="18" charset="0"/>
                      </a:endParaRPr>
                    </a:p>
                  </a:txBody>
                  <a:tcPr/>
                </a:tc>
                <a:tc vMerge="1">
                  <a:txBody>
                    <a:bodyPr/>
                    <a:lstStyle/>
                    <a:p>
                      <a:pPr algn="ctr"/>
                      <a:endParaRPr lang="tr-TR" sz="1400" dirty="0">
                        <a:latin typeface="Times New Roman" panose="02020603050405020304" pitchFamily="18" charset="0"/>
                        <a:cs typeface="Times New Roman" panose="02020603050405020304" pitchFamily="18" charset="0"/>
                      </a:endParaRPr>
                    </a:p>
                  </a:txBody>
                  <a:tcPr/>
                </a:tc>
                <a:tc>
                  <a:txBody>
                    <a:bodyPr/>
                    <a:lstStyle/>
                    <a:p>
                      <a:pPr algn="ctr"/>
                      <a:r>
                        <a:rPr lang="tr-TR" sz="1400" dirty="0">
                          <a:latin typeface="Times New Roman" panose="02020603050405020304" pitchFamily="18" charset="0"/>
                          <a:cs typeface="Times New Roman" panose="02020603050405020304" pitchFamily="18" charset="0"/>
                        </a:rPr>
                        <a:t>1</a:t>
                      </a:r>
                    </a:p>
                  </a:txBody>
                  <a:tcPr/>
                </a:tc>
                <a:tc>
                  <a:txBody>
                    <a:bodyPr/>
                    <a:lstStyle/>
                    <a:p>
                      <a:pPr algn="ctr"/>
                      <a:r>
                        <a:rPr lang="tr-TR" sz="1400" dirty="0">
                          <a:latin typeface="Times New Roman" panose="02020603050405020304" pitchFamily="18" charset="0"/>
                          <a:cs typeface="Times New Roman" panose="02020603050405020304" pitchFamily="18" charset="0"/>
                        </a:rPr>
                        <a:t>30</a:t>
                      </a:r>
                    </a:p>
                  </a:txBody>
                  <a:tcPr/>
                </a:tc>
                <a:extLst>
                  <a:ext uri="{0D108BD9-81ED-4DB2-BD59-A6C34878D82A}">
                    <a16:rowId xmlns:a16="http://schemas.microsoft.com/office/drawing/2014/main" xmlns="" val="10005"/>
                  </a:ext>
                </a:extLst>
              </a:tr>
              <a:tr h="388420">
                <a:tc>
                  <a:txBody>
                    <a:bodyPr/>
                    <a:lstStyle/>
                    <a:p>
                      <a:r>
                        <a:rPr lang="tr-TR" sz="1400" kern="1200" dirty="0">
                          <a:solidFill>
                            <a:schemeClr val="dk1"/>
                          </a:solidFill>
                          <a:effectLst/>
                          <a:latin typeface="Times New Roman" panose="02020603050405020304" pitchFamily="18" charset="0"/>
                          <a:ea typeface="+mn-ea"/>
                          <a:cs typeface="Times New Roman" panose="02020603050405020304" pitchFamily="18" charset="0"/>
                        </a:rPr>
                        <a:t>Yönetim Hizmetleri Genel Müdürlüğü</a:t>
                      </a:r>
                      <a:endParaRPr lang="tr-TR" sz="1400" dirty="0">
                        <a:latin typeface="Times New Roman" panose="02020603050405020304" pitchFamily="18" charset="0"/>
                        <a:cs typeface="Times New Roman" panose="02020603050405020304" pitchFamily="18" charset="0"/>
                      </a:endParaRPr>
                    </a:p>
                  </a:txBody>
                  <a:tcPr/>
                </a:tc>
                <a:tc vMerge="1">
                  <a:txBody>
                    <a:bodyPr/>
                    <a:lstStyle/>
                    <a:p>
                      <a:pPr algn="ctr"/>
                      <a:endParaRPr lang="tr-TR" sz="1400" dirty="0">
                        <a:latin typeface="Times New Roman" panose="02020603050405020304" pitchFamily="18" charset="0"/>
                        <a:cs typeface="Times New Roman" panose="02020603050405020304" pitchFamily="18" charset="0"/>
                      </a:endParaRPr>
                    </a:p>
                  </a:txBody>
                  <a:tcPr/>
                </a:tc>
                <a:tc>
                  <a:txBody>
                    <a:bodyPr/>
                    <a:lstStyle/>
                    <a:p>
                      <a:pPr algn="ctr"/>
                      <a:r>
                        <a:rPr lang="tr-TR" sz="1400" dirty="0">
                          <a:latin typeface="Times New Roman" panose="02020603050405020304" pitchFamily="18" charset="0"/>
                          <a:cs typeface="Times New Roman" panose="02020603050405020304" pitchFamily="18" charset="0"/>
                        </a:rPr>
                        <a:t>1</a:t>
                      </a:r>
                    </a:p>
                  </a:txBody>
                  <a:tcPr/>
                </a:tc>
                <a:tc>
                  <a:txBody>
                    <a:bodyPr/>
                    <a:lstStyle/>
                    <a:p>
                      <a:pPr algn="ctr"/>
                      <a:r>
                        <a:rPr lang="tr-TR" sz="1400" dirty="0">
                          <a:latin typeface="Times New Roman" panose="02020603050405020304" pitchFamily="18" charset="0"/>
                          <a:cs typeface="Times New Roman" panose="02020603050405020304" pitchFamily="18" charset="0"/>
                        </a:rPr>
                        <a:t>30</a:t>
                      </a:r>
                    </a:p>
                  </a:txBody>
                  <a:tcPr/>
                </a:tc>
                <a:extLst>
                  <a:ext uri="{0D108BD9-81ED-4DB2-BD59-A6C34878D82A}">
                    <a16:rowId xmlns:a16="http://schemas.microsoft.com/office/drawing/2014/main" xmlns="" val="10006"/>
                  </a:ext>
                </a:extLst>
              </a:tr>
              <a:tr h="388420">
                <a:tc>
                  <a:txBody>
                    <a:bodyPr/>
                    <a:lstStyle/>
                    <a:p>
                      <a:r>
                        <a:rPr lang="tr-TR" sz="1400" dirty="0">
                          <a:latin typeface="Times New Roman" panose="02020603050405020304" pitchFamily="18" charset="0"/>
                          <a:cs typeface="Times New Roman" panose="02020603050405020304" pitchFamily="18" charset="0"/>
                        </a:rPr>
                        <a:t>Diğer Merkez Harcama Birimleri</a:t>
                      </a:r>
                    </a:p>
                  </a:txBody>
                  <a:tcPr/>
                </a:tc>
                <a:tc vMerge="1">
                  <a:txBody>
                    <a:bodyPr/>
                    <a:lstStyle/>
                    <a:p>
                      <a:pPr algn="ctr"/>
                      <a:endParaRPr lang="tr-TR" sz="1400" dirty="0">
                        <a:latin typeface="Times New Roman" panose="02020603050405020304" pitchFamily="18" charset="0"/>
                        <a:cs typeface="Times New Roman" panose="02020603050405020304" pitchFamily="18" charset="0"/>
                      </a:endParaRPr>
                    </a:p>
                  </a:txBody>
                  <a:tcPr/>
                </a:tc>
                <a:tc>
                  <a:txBody>
                    <a:bodyPr/>
                    <a:lstStyle/>
                    <a:p>
                      <a:pPr algn="ctr"/>
                      <a:r>
                        <a:rPr lang="tr-TR" sz="1400" dirty="0">
                          <a:latin typeface="Times New Roman" panose="02020603050405020304" pitchFamily="18" charset="0"/>
                          <a:cs typeface="Times New Roman" panose="02020603050405020304" pitchFamily="18" charset="0"/>
                        </a:rPr>
                        <a:t>0</a:t>
                      </a:r>
                    </a:p>
                  </a:txBody>
                  <a:tcPr/>
                </a:tc>
                <a:tc>
                  <a:txBody>
                    <a:bodyPr/>
                    <a:lstStyle/>
                    <a:p>
                      <a:pPr algn="ctr"/>
                      <a:r>
                        <a:rPr lang="tr-TR" sz="1400" dirty="0">
                          <a:latin typeface="Times New Roman" panose="02020603050405020304" pitchFamily="18" charset="0"/>
                          <a:cs typeface="Times New Roman" panose="02020603050405020304" pitchFamily="18" charset="0"/>
                        </a:rPr>
                        <a:t>29</a:t>
                      </a:r>
                    </a:p>
                  </a:txBody>
                  <a:tcPr/>
                </a:tc>
                <a:extLst>
                  <a:ext uri="{0D108BD9-81ED-4DB2-BD59-A6C34878D82A}">
                    <a16:rowId xmlns:a16="http://schemas.microsoft.com/office/drawing/2014/main" xmlns="" val="10007"/>
                  </a:ext>
                </a:extLst>
              </a:tr>
              <a:tr h="66031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400" b="1" dirty="0">
                          <a:solidFill>
                            <a:schemeClr val="bg1"/>
                          </a:solidFill>
                          <a:latin typeface="Times New Roman" panose="02020603050405020304" pitchFamily="18" charset="0"/>
                          <a:cs typeface="Times New Roman" panose="02020603050405020304" pitchFamily="18" charset="0"/>
                        </a:rPr>
                        <a:t>Genel Toplam</a:t>
                      </a:r>
                    </a:p>
                    <a:p>
                      <a:pPr algn="r"/>
                      <a:endParaRPr lang="tr-TR" sz="1400" b="1"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tc>
                  <a:txBody>
                    <a:bodyPr/>
                    <a:lstStyle/>
                    <a:p>
                      <a:pPr algn="ctr"/>
                      <a:r>
                        <a:rPr lang="tr-TR" sz="1400" b="1" dirty="0">
                          <a:solidFill>
                            <a:schemeClr val="bg1"/>
                          </a:solidFill>
                          <a:latin typeface="Times New Roman" panose="02020603050405020304" pitchFamily="18" charset="0"/>
                          <a:cs typeface="Times New Roman" panose="02020603050405020304" pitchFamily="18" charset="0"/>
                        </a:rPr>
                        <a:t>29</a:t>
                      </a:r>
                    </a:p>
                  </a:txBody>
                  <a:tcPr>
                    <a:solidFill>
                      <a:schemeClr val="accent5">
                        <a:lumMod val="60000"/>
                        <a:lumOff val="40000"/>
                      </a:schemeClr>
                    </a:solidFill>
                  </a:tcPr>
                </a:tc>
                <a:tc>
                  <a:txBody>
                    <a:bodyPr/>
                    <a:lstStyle/>
                    <a:p>
                      <a:pPr algn="ctr"/>
                      <a:r>
                        <a:rPr lang="tr-TR" sz="1400" b="1" dirty="0">
                          <a:solidFill>
                            <a:schemeClr val="bg1"/>
                          </a:solidFill>
                          <a:latin typeface="Times New Roman" panose="02020603050405020304" pitchFamily="18" charset="0"/>
                          <a:cs typeface="Times New Roman" panose="02020603050405020304" pitchFamily="18" charset="0"/>
                        </a:rPr>
                        <a:t>22</a:t>
                      </a:r>
                    </a:p>
                  </a:txBody>
                  <a:tcPr>
                    <a:solidFill>
                      <a:schemeClr val="accent5">
                        <a:lumMod val="60000"/>
                        <a:lumOff val="40000"/>
                      </a:schemeClr>
                    </a:solidFill>
                  </a:tcPr>
                </a:tc>
                <a:tc>
                  <a:txBody>
                    <a:bodyPr/>
                    <a:lstStyle/>
                    <a:p>
                      <a:pPr algn="ctr"/>
                      <a:r>
                        <a:rPr lang="tr-TR" sz="1400" b="1" dirty="0">
                          <a:solidFill>
                            <a:schemeClr val="bg1"/>
                          </a:solidFill>
                          <a:latin typeface="Times New Roman" panose="02020603050405020304" pitchFamily="18" charset="0"/>
                          <a:cs typeface="Times New Roman" panose="02020603050405020304" pitchFamily="18" charset="0"/>
                        </a:rPr>
                        <a:t>51</a:t>
                      </a:r>
                    </a:p>
                  </a:txBody>
                  <a:tcPr>
                    <a:solidFill>
                      <a:schemeClr val="accent5">
                        <a:lumMod val="60000"/>
                        <a:lumOff val="40000"/>
                      </a:schemeClr>
                    </a:solidFill>
                  </a:tcPr>
                </a:tc>
                <a:extLst>
                  <a:ext uri="{0D108BD9-81ED-4DB2-BD59-A6C34878D82A}">
                    <a16:rowId xmlns:a16="http://schemas.microsoft.com/office/drawing/2014/main" xmlns="" val="10008"/>
                  </a:ext>
                </a:extLst>
              </a:tr>
            </a:tbl>
          </a:graphicData>
        </a:graphic>
      </p:graphicFrame>
      <p:sp>
        <p:nvSpPr>
          <p:cNvPr id="3" name="Metin kutusu 2"/>
          <p:cNvSpPr txBox="1"/>
          <p:nvPr/>
        </p:nvSpPr>
        <p:spPr>
          <a:xfrm>
            <a:off x="1270000" y="5665541"/>
            <a:ext cx="6070600" cy="276999"/>
          </a:xfrm>
          <a:prstGeom prst="rect">
            <a:avLst/>
          </a:prstGeom>
          <a:noFill/>
        </p:spPr>
        <p:txBody>
          <a:bodyPr wrap="square" rtlCol="0">
            <a:spAutoFit/>
          </a:bodyPr>
          <a:lstStyle/>
          <a:p>
            <a:r>
              <a:rPr lang="tr-TR" sz="1200" dirty="0"/>
              <a:t>*26 ortak eyleme ek olarak 3 eylem sadece Merkez Harcama Birimlerine tanımlanmıştır</a:t>
            </a:r>
          </a:p>
        </p:txBody>
      </p:sp>
    </p:spTree>
    <p:extLst>
      <p:ext uri="{BB962C8B-B14F-4D97-AF65-F5344CB8AC3E}">
        <p14:creationId xmlns:p14="http://schemas.microsoft.com/office/powerpoint/2010/main" val="179852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RİSK DEĞERLENDİRME STANDARTLARI</a:t>
            </a:r>
          </a:p>
        </p:txBody>
      </p:sp>
      <p:grpSp>
        <p:nvGrpSpPr>
          <p:cNvPr id="4" name="Grup 3"/>
          <p:cNvGrpSpPr/>
          <p:nvPr/>
        </p:nvGrpSpPr>
        <p:grpSpPr>
          <a:xfrm>
            <a:off x="406136" y="1699810"/>
            <a:ext cx="9789423" cy="3620369"/>
            <a:chOff x="77321" y="1276988"/>
            <a:chExt cx="10602989" cy="3921245"/>
          </a:xfrm>
        </p:grpSpPr>
        <p:sp>
          <p:nvSpPr>
            <p:cNvPr id="15" name="Beşgen 14"/>
            <p:cNvSpPr/>
            <p:nvPr/>
          </p:nvSpPr>
          <p:spPr>
            <a:xfrm>
              <a:off x="3669966" y="3151073"/>
              <a:ext cx="5506276" cy="900000"/>
            </a:xfrm>
            <a:prstGeom prst="homePlate">
              <a:avLst/>
            </a:prstGeom>
            <a:solidFill>
              <a:srgbClr val="FF53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kern="0" dirty="0">
                  <a:solidFill>
                    <a:srgbClr val="E7E6E6"/>
                  </a:solidFill>
                  <a:latin typeface="Arial" panose="020B0604020202020204" pitchFamily="34" charset="0"/>
                </a:rPr>
                <a:t>İdareler, her yıl sistemli bir şekilde amaç ve hedeflerine yönelik riskleri belirlemelidir.</a:t>
              </a:r>
            </a:p>
          </p:txBody>
        </p:sp>
        <p:sp>
          <p:nvSpPr>
            <p:cNvPr id="16" name="Beşgen 15"/>
            <p:cNvSpPr/>
            <p:nvPr/>
          </p:nvSpPr>
          <p:spPr>
            <a:xfrm>
              <a:off x="4387474" y="4090156"/>
              <a:ext cx="6292836" cy="1106541"/>
            </a:xfrm>
            <a:prstGeom prst="homePlate">
              <a:avLst/>
            </a:prstGeom>
            <a:solidFill>
              <a:srgbClr val="FFA3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Birim düzeyinde</a:t>
              </a:r>
              <a:r>
                <a:rPr lang="tr-TR" sz="1200" kern="0" dirty="0">
                  <a:latin typeface="Arial" panose="020B0604020202020204" pitchFamily="34" charset="0"/>
                  <a:cs typeface="Arial" panose="020B0604020202020204" pitchFamily="34" charset="0"/>
                </a:rPr>
                <a:t> alt süreçlere ilişkin risklerin belirlemesi, ölçümlemesi. Belirlenen risklere karşı kontrol faaliyetlerinin oluşturulması</a:t>
              </a:r>
            </a:p>
          </p:txBody>
        </p:sp>
        <p:sp>
          <p:nvSpPr>
            <p:cNvPr id="19" name="Beşgen 18"/>
            <p:cNvSpPr/>
            <p:nvPr/>
          </p:nvSpPr>
          <p:spPr>
            <a:xfrm>
              <a:off x="3072674" y="2215817"/>
              <a:ext cx="5280214" cy="900000"/>
            </a:xfrm>
            <a:prstGeom prst="homePlate">
              <a:avLst/>
            </a:prstGeom>
            <a:solidFill>
              <a:srgbClr val="C800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100" b="1" u="sng" kern="0" dirty="0">
                  <a:solidFill>
                    <a:prstClr val="white"/>
                  </a:solidFill>
                  <a:latin typeface="Arial" panose="020B0604020202020204" pitchFamily="34" charset="0"/>
                  <a:cs typeface="Arial" panose="020B0604020202020204" pitchFamily="34" charset="0"/>
                </a:rPr>
                <a:t>Risklerin Belirlenmesi ve Değerlendirilmesi:</a:t>
              </a:r>
              <a:r>
                <a:rPr lang="tr-TR" sz="1100" kern="0" dirty="0">
                  <a:solidFill>
                    <a:prstClr val="white"/>
                  </a:solidFill>
                  <a:latin typeface="Arial" panose="020B0604020202020204" pitchFamily="34" charset="0"/>
                  <a:cs typeface="Arial" panose="020B0604020202020204" pitchFamily="34" charset="0"/>
                </a:rPr>
                <a:t> İdareler, sistemli bir şekilde analizler yaparak amaç ve hedeflerinin gerçekleşmesini engelleyebilecek iç ve dış riskleri tanımlayarak değerlendirmeli ve alınacak önlemleri belirlemelidir.</a:t>
              </a:r>
            </a:p>
          </p:txBody>
        </p:sp>
        <p:sp>
          <p:nvSpPr>
            <p:cNvPr id="30" name="Beşgen 29"/>
            <p:cNvSpPr/>
            <p:nvPr/>
          </p:nvSpPr>
          <p:spPr>
            <a:xfrm>
              <a:off x="2495729" y="1283321"/>
              <a:ext cx="4461247" cy="900000"/>
            </a:xfrm>
            <a:prstGeom prst="homePlate">
              <a:avLst/>
            </a:prstGeom>
            <a:solidFill>
              <a:srgbClr val="8C00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RİSK DEĞERLENDİRME</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00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2</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00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RDS 6 </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4" name="Serbest Form 33"/>
            <p:cNvSpPr/>
            <p:nvPr/>
          </p:nvSpPr>
          <p:spPr>
            <a:xfrm>
              <a:off x="680714" y="31585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53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ea typeface="+mn-ea"/>
                  <a:cs typeface="+mn-cs"/>
                </a:rPr>
                <a:t>Genel Şart RDS 6.1</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35" name="Serbest Form 34"/>
            <p:cNvSpPr/>
            <p:nvPr/>
          </p:nvSpPr>
          <p:spPr>
            <a:xfrm>
              <a:off x="77321" y="4091692"/>
              <a:ext cx="4926305" cy="1106541"/>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A3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lang="tr-TR" sz="1600" b="1" kern="0" dirty="0">
                  <a:solidFill>
                    <a:prstClr val="black"/>
                  </a:solidFill>
                  <a:latin typeface="Arial" panose="020B0604020202020204" pitchFamily="34" charset="0"/>
                  <a:cs typeface="Arial" panose="020B0604020202020204" pitchFamily="34" charset="0"/>
                </a:rPr>
                <a:t>E.6.1.1</a:t>
              </a:r>
            </a:p>
          </p:txBody>
        </p:sp>
      </p:grpSp>
      <p:sp>
        <p:nvSpPr>
          <p:cNvPr id="5" name="Slayt Numarası Yer Tutucusu 4"/>
          <p:cNvSpPr>
            <a:spLocks noGrp="1"/>
          </p:cNvSpPr>
          <p:nvPr>
            <p:ph type="sldNum" sz="quarter" idx="12"/>
          </p:nvPr>
        </p:nvSpPr>
        <p:spPr>
          <a:xfrm>
            <a:off x="9435044" y="6477283"/>
            <a:ext cx="2743200" cy="365125"/>
          </a:xfrm>
        </p:spPr>
        <p:txBody>
          <a:bodyPr/>
          <a:lstStyle/>
          <a:p>
            <a:fld id="{56EDF3C1-8E23-4A12-B85D-7F7F384C8C5A}" type="slidenum">
              <a:rPr lang="tr-TR" smtClean="0">
                <a:solidFill>
                  <a:prstClr val="black">
                    <a:tint val="75000"/>
                  </a:prstClr>
                </a:solidFill>
              </a:rPr>
              <a:pPr/>
              <a:t>40</a:t>
            </a:fld>
            <a:r>
              <a:rPr lang="tr-TR" dirty="0">
                <a:solidFill>
                  <a:prstClr val="black">
                    <a:tint val="75000"/>
                  </a:prstClr>
                </a:solidFill>
              </a:rPr>
              <a:t> / 67</a:t>
            </a:r>
          </a:p>
        </p:txBody>
      </p:sp>
      <p:sp>
        <p:nvSpPr>
          <p:cNvPr id="17" name="Akış Çizelgesi: Çok Sayıda Belge 16"/>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a:solidFill>
                  <a:sysClr val="windowText" lastClr="000000"/>
                </a:solidFill>
                <a:latin typeface="Arial" panose="020B0604020202020204" pitchFamily="34" charset="0"/>
                <a:cs typeface="Arial" panose="020B0604020202020204" pitchFamily="34" charset="0"/>
              </a:rPr>
              <a:t>Risk Belirleme ve Kontrol Faaliyetleri Formu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18" name="Yuvarlatılmış Dikdörtgen 17"/>
          <p:cNvSpPr/>
          <p:nvPr/>
        </p:nvSpPr>
        <p:spPr>
          <a:xfrm>
            <a:off x="800017" y="5553363"/>
            <a:ext cx="4719198" cy="3445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20" name="Yuvarlatılmış Dikdörtgen 19"/>
          <p:cNvSpPr/>
          <p:nvPr/>
        </p:nvSpPr>
        <p:spPr>
          <a:xfrm>
            <a:off x="5717335" y="5539837"/>
            <a:ext cx="4330109" cy="827342"/>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3</a:t>
            </a:r>
            <a:r>
              <a:rPr lang="tr-TR" sz="1200" kern="0" dirty="0">
                <a:solidFill>
                  <a:prstClr val="black"/>
                </a:solidFill>
                <a:latin typeface="Arial" panose="020B0604020202020204" pitchFamily="34" charset="0"/>
                <a:cs typeface="Arial" panose="020B0604020202020204" pitchFamily="34" charset="0"/>
              </a:rPr>
              <a:t>.Çeyrek Dönem 2021 3.Çeyrek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22" name="Yuvarlatılmış Dikdörtgen 21"/>
          <p:cNvSpPr/>
          <p:nvPr/>
        </p:nvSpPr>
        <p:spPr>
          <a:xfrm>
            <a:off x="784491" y="5959460"/>
            <a:ext cx="4734724" cy="440739"/>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Tree>
    <p:extLst>
      <p:ext uri="{BB962C8B-B14F-4D97-AF65-F5344CB8AC3E}">
        <p14:creationId xmlns:p14="http://schemas.microsoft.com/office/powerpoint/2010/main" val="402469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RİSK DEĞERLENDİRME STANDARTLARI</a:t>
            </a:r>
          </a:p>
        </p:txBody>
      </p:sp>
      <p:grpSp>
        <p:nvGrpSpPr>
          <p:cNvPr id="4" name="Grup 3"/>
          <p:cNvGrpSpPr/>
          <p:nvPr/>
        </p:nvGrpSpPr>
        <p:grpSpPr>
          <a:xfrm>
            <a:off x="406136" y="1699810"/>
            <a:ext cx="9789423" cy="3620369"/>
            <a:chOff x="77321" y="1276988"/>
            <a:chExt cx="10602989" cy="3921245"/>
          </a:xfrm>
        </p:grpSpPr>
        <p:sp>
          <p:nvSpPr>
            <p:cNvPr id="15" name="Beşgen 14"/>
            <p:cNvSpPr/>
            <p:nvPr/>
          </p:nvSpPr>
          <p:spPr>
            <a:xfrm>
              <a:off x="3669966" y="3151073"/>
              <a:ext cx="5506276" cy="900000"/>
            </a:xfrm>
            <a:prstGeom prst="homePlate">
              <a:avLst/>
            </a:prstGeom>
            <a:solidFill>
              <a:srgbClr val="FF53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Risklerin gerçekleşme olasılığı ve muhtemel etkileri yılda en az bir kez analiz edilmelidir.</a:t>
              </a:r>
            </a:p>
          </p:txBody>
        </p:sp>
        <p:sp>
          <p:nvSpPr>
            <p:cNvPr id="16" name="Beşgen 15"/>
            <p:cNvSpPr/>
            <p:nvPr/>
          </p:nvSpPr>
          <p:spPr>
            <a:xfrm>
              <a:off x="4387474" y="4090156"/>
              <a:ext cx="6292836" cy="1106541"/>
            </a:xfrm>
            <a:prstGeom prst="homePlate">
              <a:avLst/>
            </a:prstGeom>
            <a:solidFill>
              <a:srgbClr val="FFA3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Daire Başkanlığı/Başkanlık düzeyinde</a:t>
              </a:r>
              <a:r>
                <a:rPr lang="tr-TR" sz="1200" kern="0" dirty="0">
                  <a:latin typeface="Arial" panose="020B0604020202020204" pitchFamily="34" charset="0"/>
                  <a:cs typeface="Arial" panose="020B0604020202020204" pitchFamily="34" charset="0"/>
                </a:rPr>
                <a:t> belirlenen risklerin Risk Envanterinin oluşturulması</a:t>
              </a:r>
            </a:p>
          </p:txBody>
        </p:sp>
        <p:sp>
          <p:nvSpPr>
            <p:cNvPr id="19" name="Beşgen 18"/>
            <p:cNvSpPr/>
            <p:nvPr/>
          </p:nvSpPr>
          <p:spPr>
            <a:xfrm>
              <a:off x="3072674" y="2215817"/>
              <a:ext cx="5280214" cy="900000"/>
            </a:xfrm>
            <a:prstGeom prst="homePlate">
              <a:avLst/>
            </a:prstGeom>
            <a:solidFill>
              <a:srgbClr val="C800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100" b="1" u="sng" kern="0" dirty="0">
                  <a:solidFill>
                    <a:prstClr val="white"/>
                  </a:solidFill>
                  <a:latin typeface="Arial" panose="020B0604020202020204" pitchFamily="34" charset="0"/>
                  <a:cs typeface="Arial" panose="020B0604020202020204" pitchFamily="34" charset="0"/>
                </a:rPr>
                <a:t>Risklerin Belirlenmesi ve Değerlendirilmesi:</a:t>
              </a:r>
              <a:r>
                <a:rPr lang="tr-TR" sz="1100" kern="0" dirty="0">
                  <a:solidFill>
                    <a:prstClr val="white"/>
                  </a:solidFill>
                  <a:latin typeface="Arial" panose="020B0604020202020204" pitchFamily="34" charset="0"/>
                  <a:cs typeface="Arial" panose="020B0604020202020204" pitchFamily="34" charset="0"/>
                </a:rPr>
                <a:t> İdareler, sistemli bir şekilde analizler yaparak amaç ve hedeflerinin gerçekleşmesini engelleyebilecek iç ve dış riskleri tanımlayarak değerlendirmeli ve alınacak önlemleri belirlemelidir.</a:t>
              </a:r>
            </a:p>
          </p:txBody>
        </p:sp>
        <p:sp>
          <p:nvSpPr>
            <p:cNvPr id="30" name="Beşgen 29"/>
            <p:cNvSpPr/>
            <p:nvPr/>
          </p:nvSpPr>
          <p:spPr>
            <a:xfrm>
              <a:off x="2495729" y="1283321"/>
              <a:ext cx="4461247" cy="900000"/>
            </a:xfrm>
            <a:prstGeom prst="homePlate">
              <a:avLst/>
            </a:prstGeom>
            <a:solidFill>
              <a:srgbClr val="8C00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RİSK DEĞERLENDİRME</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00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2</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00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t>
              </a:r>
              <a:r>
                <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andart RDS 6 </a:t>
              </a:r>
              <a:endParaRPr kumimoji="0" lang="tr-TR" sz="11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4" name="Serbest Form 33"/>
            <p:cNvSpPr/>
            <p:nvPr/>
          </p:nvSpPr>
          <p:spPr>
            <a:xfrm>
              <a:off x="680714" y="31585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53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ea typeface="+mn-ea"/>
                  <a:cs typeface="+mn-cs"/>
                </a:rPr>
                <a:t>Genel Şart RDS 6.2</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35" name="Serbest Form 34"/>
            <p:cNvSpPr/>
            <p:nvPr/>
          </p:nvSpPr>
          <p:spPr>
            <a:xfrm>
              <a:off x="77321" y="4091692"/>
              <a:ext cx="4926305" cy="1106541"/>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A3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lang="tr-TR" sz="1600" b="1" kern="0" dirty="0">
                  <a:solidFill>
                    <a:prstClr val="black"/>
                  </a:solidFill>
                  <a:latin typeface="Arial" panose="020B0604020202020204" pitchFamily="34" charset="0"/>
                  <a:cs typeface="Arial" panose="020B0604020202020204" pitchFamily="34" charset="0"/>
                </a:rPr>
                <a:t>E.6.2.1</a:t>
              </a:r>
            </a:p>
          </p:txBody>
        </p:sp>
      </p:grpSp>
      <p:sp>
        <p:nvSpPr>
          <p:cNvPr id="5" name="Slayt Numarası Yer Tutucusu 4"/>
          <p:cNvSpPr>
            <a:spLocks noGrp="1"/>
          </p:cNvSpPr>
          <p:nvPr>
            <p:ph type="sldNum" sz="quarter" idx="12"/>
          </p:nvPr>
        </p:nvSpPr>
        <p:spPr>
          <a:xfrm>
            <a:off x="9448800" y="6481375"/>
            <a:ext cx="2743200" cy="365125"/>
          </a:xfrm>
        </p:spPr>
        <p:txBody>
          <a:bodyPr/>
          <a:lstStyle/>
          <a:p>
            <a:fld id="{56EDF3C1-8E23-4A12-B85D-7F7F384C8C5A}" type="slidenum">
              <a:rPr lang="tr-TR" smtClean="0">
                <a:solidFill>
                  <a:prstClr val="black">
                    <a:tint val="75000"/>
                  </a:prstClr>
                </a:solidFill>
              </a:rPr>
              <a:pPr/>
              <a:t>41</a:t>
            </a:fld>
            <a:r>
              <a:rPr lang="tr-TR" dirty="0">
                <a:solidFill>
                  <a:prstClr val="black">
                    <a:tint val="75000"/>
                  </a:prstClr>
                </a:solidFill>
              </a:rPr>
              <a:t> / 67</a:t>
            </a:r>
          </a:p>
        </p:txBody>
      </p:sp>
      <p:sp>
        <p:nvSpPr>
          <p:cNvPr id="17" name="Akış Çizelgesi: Çok Sayıda Belge 16"/>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Risk Envanteri Formu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18" name="Yuvarlatılmış Dikdörtgen 17"/>
          <p:cNvSpPr/>
          <p:nvPr/>
        </p:nvSpPr>
        <p:spPr>
          <a:xfrm>
            <a:off x="800017" y="5553363"/>
            <a:ext cx="4719198" cy="3445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20" name="Yuvarlatılmış Dikdörtgen 19"/>
          <p:cNvSpPr/>
          <p:nvPr/>
        </p:nvSpPr>
        <p:spPr>
          <a:xfrm>
            <a:off x="5717335" y="5539837"/>
            <a:ext cx="4330109" cy="827342"/>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3</a:t>
            </a:r>
            <a:r>
              <a:rPr lang="tr-TR" sz="1200" kern="0" dirty="0">
                <a:solidFill>
                  <a:prstClr val="black"/>
                </a:solidFill>
                <a:latin typeface="Arial" panose="020B0604020202020204" pitchFamily="34" charset="0"/>
                <a:cs typeface="Arial" panose="020B0604020202020204" pitchFamily="34" charset="0"/>
              </a:rPr>
              <a:t>.Çeyrek Dönem 2021 3.Çeyrek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22" name="Yuvarlatılmış Dikdörtgen 21"/>
          <p:cNvSpPr/>
          <p:nvPr/>
        </p:nvSpPr>
        <p:spPr>
          <a:xfrm>
            <a:off x="784491" y="5959460"/>
            <a:ext cx="4734724" cy="440739"/>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Tree>
    <p:extLst>
      <p:ext uri="{BB962C8B-B14F-4D97-AF65-F5344CB8AC3E}">
        <p14:creationId xmlns:p14="http://schemas.microsoft.com/office/powerpoint/2010/main" val="5496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RİSK DEĞERLENDİRME STANDARTLARI</a:t>
            </a:r>
          </a:p>
        </p:txBody>
      </p:sp>
      <p:grpSp>
        <p:nvGrpSpPr>
          <p:cNvPr id="4" name="Grup 3"/>
          <p:cNvGrpSpPr/>
          <p:nvPr/>
        </p:nvGrpSpPr>
        <p:grpSpPr>
          <a:xfrm>
            <a:off x="406136" y="1699810"/>
            <a:ext cx="9789423" cy="3620369"/>
            <a:chOff x="77321" y="1276988"/>
            <a:chExt cx="10602989" cy="3921245"/>
          </a:xfrm>
        </p:grpSpPr>
        <p:sp>
          <p:nvSpPr>
            <p:cNvPr id="15" name="Beşgen 14"/>
            <p:cNvSpPr/>
            <p:nvPr/>
          </p:nvSpPr>
          <p:spPr>
            <a:xfrm>
              <a:off x="3669966" y="3151073"/>
              <a:ext cx="5506276" cy="900000"/>
            </a:xfrm>
            <a:prstGeom prst="homePlate">
              <a:avLst/>
            </a:prstGeom>
            <a:solidFill>
              <a:srgbClr val="FF53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Risklerin gerçekleşme olasılığı ve muhtemel etkileri yılda en az bir kez analiz edilmelidir.</a:t>
              </a:r>
            </a:p>
          </p:txBody>
        </p:sp>
        <p:sp>
          <p:nvSpPr>
            <p:cNvPr id="16" name="Beşgen 15"/>
            <p:cNvSpPr/>
            <p:nvPr/>
          </p:nvSpPr>
          <p:spPr>
            <a:xfrm>
              <a:off x="4387474" y="4090156"/>
              <a:ext cx="6292836" cy="1106541"/>
            </a:xfrm>
            <a:prstGeom prst="homePlate">
              <a:avLst/>
            </a:prstGeom>
            <a:solidFill>
              <a:srgbClr val="FFA3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Daire Başkanlığı/Başkanlık düzeyinde</a:t>
              </a:r>
              <a:r>
                <a:rPr lang="tr-TR" sz="1200" kern="0" dirty="0">
                  <a:latin typeface="Arial" panose="020B0604020202020204" pitchFamily="34" charset="0"/>
                  <a:cs typeface="Arial" panose="020B0604020202020204" pitchFamily="34" charset="0"/>
                </a:rPr>
                <a:t> </a:t>
              </a:r>
              <a:r>
                <a:rPr lang="sv-SE" sz="1200" kern="0" dirty="0">
                  <a:latin typeface="Arial" panose="020B0604020202020204" pitchFamily="34" charset="0"/>
                  <a:cs typeface="Arial" panose="020B0604020202020204" pitchFamily="34" charset="0"/>
                </a:rPr>
                <a:t>belirlenen risklerin Risk Haritasının oluşturulması</a:t>
              </a:r>
              <a:endParaRPr lang="tr-TR" sz="1200" kern="0" dirty="0">
                <a:latin typeface="Arial" panose="020B0604020202020204" pitchFamily="34" charset="0"/>
                <a:cs typeface="Arial" panose="020B0604020202020204" pitchFamily="34" charset="0"/>
              </a:endParaRPr>
            </a:p>
          </p:txBody>
        </p:sp>
        <p:sp>
          <p:nvSpPr>
            <p:cNvPr id="19" name="Beşgen 18"/>
            <p:cNvSpPr/>
            <p:nvPr/>
          </p:nvSpPr>
          <p:spPr>
            <a:xfrm>
              <a:off x="3072674" y="2215817"/>
              <a:ext cx="5280214" cy="900000"/>
            </a:xfrm>
            <a:prstGeom prst="homePlate">
              <a:avLst/>
            </a:prstGeom>
            <a:solidFill>
              <a:srgbClr val="C800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100" b="1" u="sng" kern="0" dirty="0">
                  <a:solidFill>
                    <a:prstClr val="white"/>
                  </a:solidFill>
                  <a:latin typeface="Arial" panose="020B0604020202020204" pitchFamily="34" charset="0"/>
                  <a:cs typeface="Arial" panose="020B0604020202020204" pitchFamily="34" charset="0"/>
                </a:rPr>
                <a:t>Risklerin Belirlenmesi ve Değerlendirilmesi:</a:t>
              </a:r>
              <a:r>
                <a:rPr lang="tr-TR" sz="1100" kern="0" dirty="0">
                  <a:solidFill>
                    <a:prstClr val="white"/>
                  </a:solidFill>
                  <a:latin typeface="Arial" panose="020B0604020202020204" pitchFamily="34" charset="0"/>
                  <a:cs typeface="Arial" panose="020B0604020202020204" pitchFamily="34" charset="0"/>
                </a:rPr>
                <a:t> İdareler, sistemli bir şekilde analizler yaparak amaç ve hedeflerinin gerçekleşmesini engelleyebilecek iç ve dış riskleri tanımlayarak değerlendirmeli ve alınacak önlemleri belirlemelidir.</a:t>
              </a:r>
            </a:p>
          </p:txBody>
        </p:sp>
        <p:sp>
          <p:nvSpPr>
            <p:cNvPr id="30" name="Beşgen 29"/>
            <p:cNvSpPr/>
            <p:nvPr/>
          </p:nvSpPr>
          <p:spPr>
            <a:xfrm>
              <a:off x="2495729" y="1283321"/>
              <a:ext cx="4461247" cy="900000"/>
            </a:xfrm>
            <a:prstGeom prst="homePlate">
              <a:avLst/>
            </a:prstGeom>
            <a:solidFill>
              <a:srgbClr val="8C00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RİSK DEĞERLENDİRME</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00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2</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00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t>
              </a:r>
              <a:r>
                <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andart RDS 6 </a:t>
              </a:r>
              <a:endParaRPr kumimoji="0" lang="tr-TR" sz="11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4" name="Serbest Form 33"/>
            <p:cNvSpPr/>
            <p:nvPr/>
          </p:nvSpPr>
          <p:spPr>
            <a:xfrm>
              <a:off x="680714" y="31585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53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ea typeface="+mn-ea"/>
                  <a:cs typeface="+mn-cs"/>
                </a:rPr>
                <a:t>Genel Şart RDS 6.2</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35" name="Serbest Form 34"/>
            <p:cNvSpPr/>
            <p:nvPr/>
          </p:nvSpPr>
          <p:spPr>
            <a:xfrm>
              <a:off x="77321" y="4091692"/>
              <a:ext cx="4926305" cy="1106541"/>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A3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lang="tr-TR" sz="1600" b="1" kern="0" dirty="0">
                  <a:solidFill>
                    <a:prstClr val="black"/>
                  </a:solidFill>
                  <a:latin typeface="Arial" panose="020B0604020202020204" pitchFamily="34" charset="0"/>
                  <a:cs typeface="Arial" panose="020B0604020202020204" pitchFamily="34" charset="0"/>
                </a:rPr>
                <a:t>E.6.2.2</a:t>
              </a:r>
            </a:p>
          </p:txBody>
        </p:sp>
      </p:grpSp>
      <p:sp>
        <p:nvSpPr>
          <p:cNvPr id="5" name="Slayt Numarası Yer Tutucusu 4"/>
          <p:cNvSpPr>
            <a:spLocks noGrp="1"/>
          </p:cNvSpPr>
          <p:nvPr>
            <p:ph type="sldNum" sz="quarter" idx="12"/>
          </p:nvPr>
        </p:nvSpPr>
        <p:spPr>
          <a:xfrm>
            <a:off x="9448800" y="6481375"/>
            <a:ext cx="2743200" cy="365125"/>
          </a:xfrm>
        </p:spPr>
        <p:txBody>
          <a:bodyPr/>
          <a:lstStyle/>
          <a:p>
            <a:fld id="{56EDF3C1-8E23-4A12-B85D-7F7F384C8C5A}" type="slidenum">
              <a:rPr lang="tr-TR" smtClean="0">
                <a:solidFill>
                  <a:prstClr val="black">
                    <a:tint val="75000"/>
                  </a:prstClr>
                </a:solidFill>
              </a:rPr>
              <a:pPr/>
              <a:t>42</a:t>
            </a:fld>
            <a:r>
              <a:rPr lang="tr-TR" dirty="0">
                <a:solidFill>
                  <a:prstClr val="black">
                    <a:tint val="75000"/>
                  </a:prstClr>
                </a:solidFill>
              </a:rPr>
              <a:t> / 67</a:t>
            </a:r>
          </a:p>
        </p:txBody>
      </p:sp>
      <p:sp>
        <p:nvSpPr>
          <p:cNvPr id="17" name="Akış Çizelgesi: Çok Sayıda Belge 16"/>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Risk Haritası</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18" name="Yuvarlatılmış Dikdörtgen 17"/>
          <p:cNvSpPr/>
          <p:nvPr/>
        </p:nvSpPr>
        <p:spPr>
          <a:xfrm>
            <a:off x="800017" y="5553363"/>
            <a:ext cx="4719198" cy="3445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20" name="Yuvarlatılmış Dikdörtgen 19"/>
          <p:cNvSpPr/>
          <p:nvPr/>
        </p:nvSpPr>
        <p:spPr>
          <a:xfrm>
            <a:off x="5717335" y="5539837"/>
            <a:ext cx="4330109" cy="827342"/>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3</a:t>
            </a:r>
            <a:r>
              <a:rPr lang="tr-TR" sz="1200" kern="0" dirty="0">
                <a:solidFill>
                  <a:prstClr val="black"/>
                </a:solidFill>
                <a:latin typeface="Arial" panose="020B0604020202020204" pitchFamily="34" charset="0"/>
                <a:cs typeface="Arial" panose="020B0604020202020204" pitchFamily="34" charset="0"/>
              </a:rPr>
              <a:t>.Çeyrek Dönem 2021 3.Çeyrek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22" name="Yuvarlatılmış Dikdörtgen 21"/>
          <p:cNvSpPr/>
          <p:nvPr/>
        </p:nvSpPr>
        <p:spPr>
          <a:xfrm>
            <a:off x="784491" y="5959460"/>
            <a:ext cx="4734724" cy="440739"/>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Tree>
    <p:extLst>
      <p:ext uri="{BB962C8B-B14F-4D97-AF65-F5344CB8AC3E}">
        <p14:creationId xmlns:p14="http://schemas.microsoft.com/office/powerpoint/2010/main" val="37005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RİSK DEĞERLENDİRME STANDARTLARI</a:t>
            </a:r>
          </a:p>
        </p:txBody>
      </p:sp>
      <p:grpSp>
        <p:nvGrpSpPr>
          <p:cNvPr id="4" name="Grup 3"/>
          <p:cNvGrpSpPr/>
          <p:nvPr/>
        </p:nvGrpSpPr>
        <p:grpSpPr>
          <a:xfrm>
            <a:off x="406136" y="1699810"/>
            <a:ext cx="9789423" cy="3620369"/>
            <a:chOff x="77321" y="1276988"/>
            <a:chExt cx="10602989" cy="3921245"/>
          </a:xfrm>
        </p:grpSpPr>
        <p:sp>
          <p:nvSpPr>
            <p:cNvPr id="15" name="Beşgen 14"/>
            <p:cNvSpPr/>
            <p:nvPr/>
          </p:nvSpPr>
          <p:spPr>
            <a:xfrm>
              <a:off x="3669966" y="3151073"/>
              <a:ext cx="5506276" cy="900000"/>
            </a:xfrm>
            <a:prstGeom prst="homePlate">
              <a:avLst/>
            </a:prstGeom>
            <a:solidFill>
              <a:srgbClr val="FF53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white"/>
                  </a:solidFill>
                  <a:latin typeface="Arial" panose="020B0604020202020204" pitchFamily="34" charset="0"/>
                  <a:cs typeface="Arial" panose="020B0604020202020204" pitchFamily="34" charset="0"/>
                </a:rPr>
                <a:t>Risklerin gerçekleşme olasılığı ve muhtemel etkileri yılda en az bir kez analiz edilmelidir.</a:t>
              </a:r>
            </a:p>
          </p:txBody>
        </p:sp>
        <p:sp>
          <p:nvSpPr>
            <p:cNvPr id="16" name="Beşgen 15"/>
            <p:cNvSpPr/>
            <p:nvPr/>
          </p:nvSpPr>
          <p:spPr>
            <a:xfrm>
              <a:off x="4387474" y="4090156"/>
              <a:ext cx="6292836" cy="1106541"/>
            </a:xfrm>
            <a:prstGeom prst="homePlate">
              <a:avLst/>
            </a:prstGeom>
            <a:solidFill>
              <a:srgbClr val="FFA3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latin typeface="Arial" panose="020B0604020202020204" pitchFamily="34" charset="0"/>
                  <a:cs typeface="Arial" panose="020B0604020202020204" pitchFamily="34" charset="0"/>
                </a:rPr>
                <a:t>Harcama Birimi düzeyinde </a:t>
              </a:r>
              <a:r>
                <a:rPr lang="tr-TR" sz="1200" kern="0" dirty="0">
                  <a:latin typeface="Arial" panose="020B0604020202020204" pitchFamily="34" charset="0"/>
                  <a:cs typeface="Arial" panose="020B0604020202020204" pitchFamily="34" charset="0"/>
                </a:rPr>
                <a:t>Risk Değerlendirme Raporunun oluşturulması</a:t>
              </a:r>
            </a:p>
          </p:txBody>
        </p:sp>
        <p:sp>
          <p:nvSpPr>
            <p:cNvPr id="19" name="Beşgen 18"/>
            <p:cNvSpPr/>
            <p:nvPr/>
          </p:nvSpPr>
          <p:spPr>
            <a:xfrm>
              <a:off x="3072674" y="2215817"/>
              <a:ext cx="5280214" cy="900000"/>
            </a:xfrm>
            <a:prstGeom prst="homePlate">
              <a:avLst/>
            </a:prstGeom>
            <a:solidFill>
              <a:srgbClr val="C800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100" b="1" u="sng" kern="0" dirty="0">
                  <a:solidFill>
                    <a:prstClr val="white"/>
                  </a:solidFill>
                  <a:latin typeface="Arial" panose="020B0604020202020204" pitchFamily="34" charset="0"/>
                  <a:cs typeface="Arial" panose="020B0604020202020204" pitchFamily="34" charset="0"/>
                </a:rPr>
                <a:t>Risklerin Belirlenmesi ve Değerlendirilmesi:</a:t>
              </a:r>
              <a:r>
                <a:rPr lang="tr-TR" sz="1100" kern="0" dirty="0">
                  <a:solidFill>
                    <a:prstClr val="white"/>
                  </a:solidFill>
                  <a:latin typeface="Arial" panose="020B0604020202020204" pitchFamily="34" charset="0"/>
                  <a:cs typeface="Arial" panose="020B0604020202020204" pitchFamily="34" charset="0"/>
                </a:rPr>
                <a:t> İdareler, sistemli bir şekilde analizler yaparak amaç ve hedeflerinin gerçekleşmesini engelleyebilecek iç ve dış riskleri tanımlayarak değerlendirmeli ve alınacak önlemleri belirlemelidir.</a:t>
              </a:r>
            </a:p>
          </p:txBody>
        </p:sp>
        <p:sp>
          <p:nvSpPr>
            <p:cNvPr id="30" name="Beşgen 29"/>
            <p:cNvSpPr/>
            <p:nvPr/>
          </p:nvSpPr>
          <p:spPr>
            <a:xfrm>
              <a:off x="2495729" y="1283321"/>
              <a:ext cx="4461247" cy="900000"/>
            </a:xfrm>
            <a:prstGeom prst="homePlate">
              <a:avLst/>
            </a:prstGeom>
            <a:solidFill>
              <a:srgbClr val="8C00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RİSK DEĞERLENDİRME</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00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2</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00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t>
              </a:r>
              <a:r>
                <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andart RDS 6 </a:t>
              </a:r>
              <a:endParaRPr kumimoji="0" lang="tr-TR" sz="11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4" name="Serbest Form 33"/>
            <p:cNvSpPr/>
            <p:nvPr/>
          </p:nvSpPr>
          <p:spPr>
            <a:xfrm>
              <a:off x="680714" y="31585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53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chemeClr val="bg1"/>
                  </a:solidFill>
                  <a:effectLst/>
                  <a:uLnTx/>
                  <a:uFillTx/>
                  <a:latin typeface="Arial" panose="020B0604020202020204" pitchFamily="34" charset="0"/>
                  <a:ea typeface="+mn-ea"/>
                  <a:cs typeface="+mn-cs"/>
                </a:rPr>
                <a:t>Genel Şart RDS 6.2</a:t>
              </a:r>
              <a:endParaRPr kumimoji="0" lang="tr-TR" sz="1200" b="0" i="0" u="none" strike="noStrike" kern="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35" name="Serbest Form 34"/>
            <p:cNvSpPr/>
            <p:nvPr/>
          </p:nvSpPr>
          <p:spPr>
            <a:xfrm>
              <a:off x="77321" y="4091692"/>
              <a:ext cx="4926305" cy="1106541"/>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A3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lang="tr-TR" sz="1600" b="1" kern="0" dirty="0">
                  <a:solidFill>
                    <a:prstClr val="black"/>
                  </a:solidFill>
                  <a:latin typeface="Arial" panose="020B0604020202020204" pitchFamily="34" charset="0"/>
                  <a:cs typeface="Arial" panose="020B0604020202020204" pitchFamily="34" charset="0"/>
                </a:rPr>
                <a:t>E.6.2.3</a:t>
              </a:r>
            </a:p>
          </p:txBody>
        </p:sp>
      </p:grpSp>
      <p:sp>
        <p:nvSpPr>
          <p:cNvPr id="5" name="Slayt Numarası Yer Tutucusu 4"/>
          <p:cNvSpPr>
            <a:spLocks noGrp="1"/>
          </p:cNvSpPr>
          <p:nvPr>
            <p:ph type="sldNum" sz="quarter" idx="12"/>
          </p:nvPr>
        </p:nvSpPr>
        <p:spPr>
          <a:xfrm>
            <a:off x="9448800" y="6481375"/>
            <a:ext cx="2743200" cy="365125"/>
          </a:xfrm>
        </p:spPr>
        <p:txBody>
          <a:bodyPr/>
          <a:lstStyle/>
          <a:p>
            <a:fld id="{56EDF3C1-8E23-4A12-B85D-7F7F384C8C5A}" type="slidenum">
              <a:rPr lang="tr-TR" smtClean="0">
                <a:solidFill>
                  <a:prstClr val="black">
                    <a:tint val="75000"/>
                  </a:prstClr>
                </a:solidFill>
              </a:rPr>
              <a:pPr/>
              <a:t>43</a:t>
            </a:fld>
            <a:r>
              <a:rPr lang="tr-TR" dirty="0">
                <a:solidFill>
                  <a:prstClr val="black">
                    <a:tint val="75000"/>
                  </a:prstClr>
                </a:solidFill>
              </a:rPr>
              <a:t> / 67</a:t>
            </a:r>
          </a:p>
        </p:txBody>
      </p:sp>
      <p:sp>
        <p:nvSpPr>
          <p:cNvPr id="17" name="Akış Çizelgesi: Çok Sayıda Belge 16"/>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Risk Değerlendirme Raporu</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18" name="Yuvarlatılmış Dikdörtgen 17"/>
          <p:cNvSpPr/>
          <p:nvPr/>
        </p:nvSpPr>
        <p:spPr>
          <a:xfrm>
            <a:off x="800017" y="5553363"/>
            <a:ext cx="4719198" cy="3445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20" name="Yuvarlatılmış Dikdörtgen 19"/>
          <p:cNvSpPr/>
          <p:nvPr/>
        </p:nvSpPr>
        <p:spPr>
          <a:xfrm>
            <a:off x="5717335" y="5539837"/>
            <a:ext cx="4330109" cy="827342"/>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4</a:t>
            </a:r>
            <a:r>
              <a:rPr lang="tr-TR" sz="1200" kern="0" dirty="0">
                <a:solidFill>
                  <a:prstClr val="black"/>
                </a:solidFill>
                <a:latin typeface="Arial" panose="020B0604020202020204" pitchFamily="34" charset="0"/>
                <a:cs typeface="Arial" panose="020B0604020202020204" pitchFamily="34" charset="0"/>
              </a:rPr>
              <a:t>.Çeyrek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22" name="Yuvarlatılmış Dikdörtgen 21"/>
          <p:cNvSpPr/>
          <p:nvPr/>
        </p:nvSpPr>
        <p:spPr>
          <a:xfrm>
            <a:off x="784491" y="5959460"/>
            <a:ext cx="4734724" cy="440739"/>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a:t>
            </a:r>
          </a:p>
        </p:txBody>
      </p:sp>
    </p:spTree>
    <p:extLst>
      <p:ext uri="{BB962C8B-B14F-4D97-AF65-F5344CB8AC3E}">
        <p14:creationId xmlns:p14="http://schemas.microsoft.com/office/powerpoint/2010/main" val="10784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KONTROL FAALİYETLERİ STANDARTLARI</a:t>
            </a:r>
          </a:p>
        </p:txBody>
      </p:sp>
      <p:grpSp>
        <p:nvGrpSpPr>
          <p:cNvPr id="4" name="Grup 3"/>
          <p:cNvGrpSpPr/>
          <p:nvPr/>
        </p:nvGrpSpPr>
        <p:grpSpPr>
          <a:xfrm>
            <a:off x="487416" y="1704448"/>
            <a:ext cx="9723382" cy="3600481"/>
            <a:chOff x="77321" y="1276988"/>
            <a:chExt cx="10592064" cy="3922147"/>
          </a:xfrm>
        </p:grpSpPr>
        <p:sp>
          <p:nvSpPr>
            <p:cNvPr id="15" name="Beşgen 14"/>
            <p:cNvSpPr/>
            <p:nvPr/>
          </p:nvSpPr>
          <p:spPr>
            <a:xfrm>
              <a:off x="3669965" y="3151073"/>
              <a:ext cx="5643367" cy="900000"/>
            </a:xfrm>
            <a:prstGeom prst="homePlate">
              <a:avLst/>
            </a:prstGeom>
            <a:solidFill>
              <a:schemeClr val="accent6">
                <a:lumMod val="40000"/>
                <a:lumOff val="6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kern="0" dirty="0">
                  <a:latin typeface="Arial" panose="020B0604020202020204" pitchFamily="34" charset="0"/>
                  <a:cs typeface="Arial" panose="020B0604020202020204" pitchFamily="34" charset="0"/>
                </a:rPr>
                <a:t>Kontroller, gerekli hallerde, işlem öncesi kontrol, süreç kontrolü ve işlem sonrası kontrolleri de kapsamalıdır.</a:t>
              </a:r>
            </a:p>
          </p:txBody>
        </p:sp>
        <p:sp>
          <p:nvSpPr>
            <p:cNvPr id="16" name="Beşgen 15"/>
            <p:cNvSpPr/>
            <p:nvPr/>
          </p:nvSpPr>
          <p:spPr>
            <a:xfrm>
              <a:off x="4387473" y="4090156"/>
              <a:ext cx="6281912" cy="1107445"/>
            </a:xfrm>
            <a:prstGeom prst="homePlate">
              <a:avLst/>
            </a:prstGeom>
            <a:solidFill>
              <a:schemeClr val="accent6">
                <a:lumMod val="20000"/>
                <a:lumOff val="8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b="1" u="sng" kern="0" dirty="0">
                  <a:latin typeface="Arial" panose="020B0604020202020204" pitchFamily="34" charset="0"/>
                  <a:cs typeface="Arial" panose="020B0604020202020204" pitchFamily="34" charset="0"/>
                </a:rPr>
                <a:t>Harcama Birimi düzeyinde </a:t>
              </a:r>
              <a:r>
                <a:rPr lang="tr-TR" sz="1200" kern="0" dirty="0">
                  <a:latin typeface="Arial" panose="020B0604020202020204" pitchFamily="34" charset="0"/>
                  <a:cs typeface="Arial" panose="020B0604020202020204" pitchFamily="34" charset="0"/>
                </a:rPr>
                <a:t>Birinci, ikinci ve üçüncü basamak sağlık tesislerine ilişkin mutemetlik  (Maaş Mutemetliği/Muhasebe Yetkilisi Mutemetliği) işlemlerinin Teftiş Kurulu Başkanlığınca hazırlanan ve illere gönderilen Denetim Rehberi doğrultusunda yılda en az 1 defa İl Sağlık Müdürlüğünce denetlenmesi</a:t>
              </a:r>
            </a:p>
          </p:txBody>
        </p:sp>
        <p:sp>
          <p:nvSpPr>
            <p:cNvPr id="19" name="Beşgen 18"/>
            <p:cNvSpPr/>
            <p:nvPr/>
          </p:nvSpPr>
          <p:spPr>
            <a:xfrm>
              <a:off x="3072674" y="2215817"/>
              <a:ext cx="4979125" cy="900000"/>
            </a:xfrm>
            <a:prstGeom prst="homePlate">
              <a:avLst/>
            </a:prstGeom>
            <a:solidFill>
              <a:schemeClr val="accent6">
                <a:lumMod val="60000"/>
                <a:lumOff val="4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b="1" u="sng" kern="0" dirty="0">
                  <a:solidFill>
                    <a:prstClr val="white"/>
                  </a:solidFill>
                  <a:latin typeface="Arial" panose="020B0604020202020204" pitchFamily="34" charset="0"/>
                  <a:cs typeface="Arial" panose="020B0604020202020204" pitchFamily="34" charset="0"/>
                </a:rPr>
                <a:t>Kontrol Stratejileri ve Yöntemleri: </a:t>
              </a:r>
              <a:r>
                <a:rPr lang="tr-TR" sz="1200" kern="0" dirty="0">
                  <a:solidFill>
                    <a:prstClr val="white"/>
                  </a:solidFill>
                  <a:latin typeface="Arial" panose="020B0604020202020204" pitchFamily="34" charset="0"/>
                  <a:cs typeface="Arial" panose="020B0604020202020204" pitchFamily="34" charset="0"/>
                </a:rPr>
                <a:t>İdareler, hedeflerine ulaşmayı amaçlayan ve riskleri karşılamaya uygun kontrol strateji ve yöntemlerini belirlemeli ve uygulamalıdır.</a:t>
              </a:r>
            </a:p>
          </p:txBody>
        </p:sp>
        <p:sp>
          <p:nvSpPr>
            <p:cNvPr id="30" name="Beşgen 29"/>
            <p:cNvSpPr/>
            <p:nvPr/>
          </p:nvSpPr>
          <p:spPr>
            <a:xfrm>
              <a:off x="2495729" y="1283321"/>
              <a:ext cx="4537923" cy="900000"/>
            </a:xfrm>
            <a:prstGeom prst="homePlate">
              <a:avLst/>
            </a:prstGeom>
            <a:solidFill>
              <a:schemeClr val="accent6">
                <a:lumMod val="75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KONTROL FAALİYETLERİ STANDARDI</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chemeClr val="accent6">
                <a:lumMod val="75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3</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chemeClr val="accent6">
                <a:lumMod val="60000"/>
                <a:lumOff val="4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endParaRPr lang="tr-TR" sz="1100" b="1" kern="0" dirty="0">
                <a:solidFill>
                  <a:srgbClr val="E7E6E6"/>
                </a:solidFill>
                <a:latin typeface="Arial" panose="020B0604020202020204" pitchFamily="34" charset="0"/>
              </a:endParaRPr>
            </a:p>
            <a:p>
              <a:pPr algn="ctr" defTabSz="711200">
                <a:spcBef>
                  <a:spcPct val="0"/>
                </a:spcBef>
              </a:pPr>
              <a:r>
                <a:rPr lang="tr-TR" sz="1200" b="1" kern="0" dirty="0">
                  <a:solidFill>
                    <a:srgbClr val="E7E6E6"/>
                  </a:solidFill>
                  <a:latin typeface="Arial" panose="020B0604020202020204" pitchFamily="34" charset="0"/>
                </a:rPr>
                <a:t>Standart KFS 7 </a:t>
              </a:r>
            </a:p>
          </p:txBody>
        </p:sp>
        <p:sp>
          <p:nvSpPr>
            <p:cNvPr id="34" name="Serbest Form 33"/>
            <p:cNvSpPr/>
            <p:nvPr/>
          </p:nvSpPr>
          <p:spPr>
            <a:xfrm>
              <a:off x="680714" y="3158582"/>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chemeClr val="accent6">
                <a:lumMod val="40000"/>
                <a:lumOff val="6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200" b="1" kern="0" dirty="0">
                  <a:latin typeface="Arial" panose="020B0604020202020204" pitchFamily="34" charset="0"/>
                </a:rPr>
                <a:t>Genel Şart KFS 7.2</a:t>
              </a:r>
            </a:p>
          </p:txBody>
        </p:sp>
        <p:sp>
          <p:nvSpPr>
            <p:cNvPr id="35" name="Serbest Form 34"/>
            <p:cNvSpPr/>
            <p:nvPr/>
          </p:nvSpPr>
          <p:spPr>
            <a:xfrm>
              <a:off x="77321" y="4091691"/>
              <a:ext cx="4926305" cy="1107444"/>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chemeClr val="accent6">
                <a:lumMod val="20000"/>
                <a:lumOff val="8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600" b="1" kern="0" dirty="0">
                  <a:solidFill>
                    <a:prstClr val="black"/>
                  </a:solidFill>
                  <a:latin typeface="Arial" panose="020B0604020202020204" pitchFamily="34" charset="0"/>
                  <a:cs typeface="Arial" panose="020B0604020202020204" pitchFamily="34" charset="0"/>
                </a:rPr>
                <a:t>E.7.2.1</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44</a:t>
            </a:fld>
            <a:r>
              <a:rPr lang="tr-TR" dirty="0">
                <a:solidFill>
                  <a:prstClr val="black">
                    <a:tint val="75000"/>
                  </a:prstClr>
                </a:solidFill>
              </a:rPr>
              <a:t> / 67</a:t>
            </a:r>
          </a:p>
        </p:txBody>
      </p:sp>
      <p:sp>
        <p:nvSpPr>
          <p:cNvPr id="17" name="Akış Çizelgesi: Çok Sayıda Belge 16"/>
          <p:cNvSpPr/>
          <p:nvPr/>
        </p:nvSpPr>
        <p:spPr>
          <a:xfrm>
            <a:off x="8754088" y="1697249"/>
            <a:ext cx="2653689" cy="1437260"/>
          </a:xfrm>
          <a:prstGeom prst="flowChartMultidocument">
            <a:avLst/>
          </a:prstGeom>
          <a:noFill/>
          <a:ln w="28575" cap="flat" cmpd="sng" algn="ctr">
            <a:solidFill>
              <a:schemeClr val="tx1"/>
            </a:solidFill>
            <a:prstDash val="solid"/>
            <a:miter lim="800000"/>
          </a:ln>
          <a:effectLst/>
        </p:spPr>
        <p:txBody>
          <a:bodyPr rtlCol="0" anchor="ctr"/>
          <a:lstStyle/>
          <a:p>
            <a:r>
              <a:rPr lang="sv-SE" sz="1400" b="1" kern="0" dirty="0">
                <a:solidFill>
                  <a:sysClr val="windowText" lastClr="000000"/>
                </a:solidFill>
                <a:latin typeface="Arial" panose="020B0604020202020204" pitchFamily="34" charset="0"/>
                <a:cs typeface="Arial" panose="020B0604020202020204" pitchFamily="34" charset="0"/>
              </a:rPr>
              <a:t>Mutemetlik İşlemleri Denetim Tutanağı </a:t>
            </a:r>
            <a:endParaRPr lang="tr-TR" sz="1400" b="1" kern="0" dirty="0">
              <a:solidFill>
                <a:sysClr val="windowText" lastClr="000000"/>
              </a:solidFill>
              <a:latin typeface="Arial" panose="020B0604020202020204" pitchFamily="34" charset="0"/>
              <a:cs typeface="Arial" panose="020B0604020202020204" pitchFamily="34" charset="0"/>
            </a:endParaRPr>
          </a:p>
        </p:txBody>
      </p:sp>
      <p:sp>
        <p:nvSpPr>
          <p:cNvPr id="18" name="Yuvarlatılmış Dikdörtgen 17"/>
          <p:cNvSpPr/>
          <p:nvPr/>
        </p:nvSpPr>
        <p:spPr>
          <a:xfrm>
            <a:off x="800017" y="5553363"/>
            <a:ext cx="4719198" cy="3445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İl Sağlık Müdürlükleri</a:t>
            </a:r>
          </a:p>
        </p:txBody>
      </p:sp>
      <p:sp>
        <p:nvSpPr>
          <p:cNvPr id="20" name="Yuvarlatılmış Dikdörtgen 19"/>
          <p:cNvSpPr/>
          <p:nvPr/>
        </p:nvSpPr>
        <p:spPr>
          <a:xfrm>
            <a:off x="5717335" y="5539837"/>
            <a:ext cx="4330109" cy="827342"/>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4</a:t>
            </a:r>
            <a:r>
              <a:rPr lang="tr-TR" sz="1200" kern="0" dirty="0">
                <a:solidFill>
                  <a:prstClr val="black"/>
                </a:solidFill>
                <a:latin typeface="Arial" panose="020B0604020202020204" pitchFamily="34" charset="0"/>
                <a:cs typeface="Arial" panose="020B0604020202020204" pitchFamily="34" charset="0"/>
              </a:rPr>
              <a:t>.Çeyrek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22" name="Yuvarlatılmış Dikdörtgen 21"/>
          <p:cNvSpPr/>
          <p:nvPr/>
        </p:nvSpPr>
        <p:spPr>
          <a:xfrm>
            <a:off x="784491" y="5959460"/>
            <a:ext cx="4734724" cy="440739"/>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 /Kamu Hastaneleri Genel Müdürlüğü</a:t>
            </a:r>
          </a:p>
        </p:txBody>
      </p:sp>
    </p:spTree>
    <p:extLst>
      <p:ext uri="{BB962C8B-B14F-4D97-AF65-F5344CB8AC3E}">
        <p14:creationId xmlns:p14="http://schemas.microsoft.com/office/powerpoint/2010/main" val="286345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KONTROL FAALİYETLERİ STANDARTLARI</a:t>
            </a:r>
          </a:p>
        </p:txBody>
      </p:sp>
      <p:grpSp>
        <p:nvGrpSpPr>
          <p:cNvPr id="4" name="Grup 3"/>
          <p:cNvGrpSpPr/>
          <p:nvPr/>
        </p:nvGrpSpPr>
        <p:grpSpPr>
          <a:xfrm>
            <a:off x="487416" y="1704448"/>
            <a:ext cx="9723382" cy="3600481"/>
            <a:chOff x="77321" y="1276988"/>
            <a:chExt cx="10592064" cy="3922147"/>
          </a:xfrm>
        </p:grpSpPr>
        <p:sp>
          <p:nvSpPr>
            <p:cNvPr id="15" name="Beşgen 14"/>
            <p:cNvSpPr/>
            <p:nvPr/>
          </p:nvSpPr>
          <p:spPr>
            <a:xfrm>
              <a:off x="3669965" y="3151073"/>
              <a:ext cx="5643367" cy="900000"/>
            </a:xfrm>
            <a:prstGeom prst="homePlate">
              <a:avLst/>
            </a:prstGeom>
            <a:solidFill>
              <a:schemeClr val="accent6">
                <a:lumMod val="40000"/>
                <a:lumOff val="6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kern="0" dirty="0">
                  <a:latin typeface="Arial" panose="020B0604020202020204" pitchFamily="34" charset="0"/>
                  <a:cs typeface="Arial" panose="020B0604020202020204" pitchFamily="34" charset="0"/>
                </a:rPr>
                <a:t>Kontrol faaliyetleri, varlıkların dönemsel kontrolünü ve güvenliğinin sağlanmasını kapsamalıdır.</a:t>
              </a:r>
            </a:p>
          </p:txBody>
        </p:sp>
        <p:sp>
          <p:nvSpPr>
            <p:cNvPr id="16" name="Beşgen 15"/>
            <p:cNvSpPr/>
            <p:nvPr/>
          </p:nvSpPr>
          <p:spPr>
            <a:xfrm>
              <a:off x="4387473" y="4090156"/>
              <a:ext cx="6281912" cy="1107445"/>
            </a:xfrm>
            <a:prstGeom prst="homePlate">
              <a:avLst/>
            </a:prstGeom>
            <a:solidFill>
              <a:schemeClr val="accent6">
                <a:lumMod val="20000"/>
                <a:lumOff val="8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Döner Sermaye Bütçesi ile ilgili Kamu İhale Kanununun 62. maddesinin ı bendi kapsamında bir defadan fazla %10 artırım talebinde bulunulmaması</a:t>
              </a:r>
            </a:p>
          </p:txBody>
        </p:sp>
        <p:sp>
          <p:nvSpPr>
            <p:cNvPr id="19" name="Beşgen 18"/>
            <p:cNvSpPr/>
            <p:nvPr/>
          </p:nvSpPr>
          <p:spPr>
            <a:xfrm>
              <a:off x="3072674" y="2215817"/>
              <a:ext cx="4979125" cy="900000"/>
            </a:xfrm>
            <a:prstGeom prst="homePlate">
              <a:avLst/>
            </a:prstGeom>
            <a:solidFill>
              <a:schemeClr val="accent6">
                <a:lumMod val="60000"/>
                <a:lumOff val="4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b="1" u="sng" kern="0" dirty="0">
                  <a:solidFill>
                    <a:prstClr val="white"/>
                  </a:solidFill>
                  <a:latin typeface="Arial" panose="020B0604020202020204" pitchFamily="34" charset="0"/>
                  <a:cs typeface="Arial" panose="020B0604020202020204" pitchFamily="34" charset="0"/>
                </a:rPr>
                <a:t>Kontrol Stratejileri ve Yöntemleri: </a:t>
              </a:r>
              <a:r>
                <a:rPr lang="tr-TR" sz="1200" kern="0" dirty="0">
                  <a:solidFill>
                    <a:prstClr val="white"/>
                  </a:solidFill>
                  <a:latin typeface="Arial" panose="020B0604020202020204" pitchFamily="34" charset="0"/>
                  <a:cs typeface="Arial" panose="020B0604020202020204" pitchFamily="34" charset="0"/>
                </a:rPr>
                <a:t>İdareler, hedeflerine ulaşmayı amaçlayan ve riskleri karşılamaya uygun kontrol strateji ve yöntemlerini belirlemeli ve uygulamalıdır.</a:t>
              </a:r>
            </a:p>
          </p:txBody>
        </p:sp>
        <p:sp>
          <p:nvSpPr>
            <p:cNvPr id="30" name="Beşgen 29"/>
            <p:cNvSpPr/>
            <p:nvPr/>
          </p:nvSpPr>
          <p:spPr>
            <a:xfrm>
              <a:off x="2495729" y="1283321"/>
              <a:ext cx="4537923" cy="900000"/>
            </a:xfrm>
            <a:prstGeom prst="homePlate">
              <a:avLst/>
            </a:prstGeom>
            <a:solidFill>
              <a:schemeClr val="accent6">
                <a:lumMod val="75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KONTROL FAALİYETLERİ STANDARDI</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chemeClr val="accent6">
                <a:lumMod val="75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3</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chemeClr val="accent6">
                <a:lumMod val="60000"/>
                <a:lumOff val="4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endParaRPr lang="tr-TR" sz="1100" b="1" kern="0" dirty="0">
                <a:solidFill>
                  <a:srgbClr val="E7E6E6"/>
                </a:solidFill>
                <a:latin typeface="Arial" panose="020B0604020202020204" pitchFamily="34" charset="0"/>
              </a:endParaRPr>
            </a:p>
            <a:p>
              <a:pPr algn="ctr" defTabSz="711200">
                <a:spcBef>
                  <a:spcPct val="0"/>
                </a:spcBef>
              </a:pPr>
              <a:r>
                <a:rPr lang="tr-TR" sz="1200" b="1" kern="0" dirty="0">
                  <a:solidFill>
                    <a:srgbClr val="E7E6E6"/>
                  </a:solidFill>
                  <a:latin typeface="Arial" panose="020B0604020202020204" pitchFamily="34" charset="0"/>
                </a:rPr>
                <a:t>Standart KFS 7 </a:t>
              </a:r>
            </a:p>
          </p:txBody>
        </p:sp>
        <p:sp>
          <p:nvSpPr>
            <p:cNvPr id="34" name="Serbest Form 33"/>
            <p:cNvSpPr/>
            <p:nvPr/>
          </p:nvSpPr>
          <p:spPr>
            <a:xfrm>
              <a:off x="680714" y="3158582"/>
              <a:ext cx="3694728" cy="900001"/>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chemeClr val="accent6">
                <a:lumMod val="40000"/>
                <a:lumOff val="6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200" b="1" kern="0" dirty="0">
                  <a:latin typeface="Arial" panose="020B0604020202020204" pitchFamily="34" charset="0"/>
                </a:rPr>
                <a:t>Genel Şart KFS 7.3</a:t>
              </a:r>
            </a:p>
          </p:txBody>
        </p:sp>
        <p:sp>
          <p:nvSpPr>
            <p:cNvPr id="35" name="Serbest Form 34"/>
            <p:cNvSpPr/>
            <p:nvPr/>
          </p:nvSpPr>
          <p:spPr>
            <a:xfrm>
              <a:off x="77321" y="4091691"/>
              <a:ext cx="4926305" cy="1107444"/>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chemeClr val="accent6">
                <a:lumMod val="20000"/>
                <a:lumOff val="8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600" b="1" kern="0" dirty="0">
                  <a:solidFill>
                    <a:prstClr val="black"/>
                  </a:solidFill>
                  <a:latin typeface="Arial" panose="020B0604020202020204" pitchFamily="34" charset="0"/>
                  <a:cs typeface="Arial" panose="020B0604020202020204" pitchFamily="34" charset="0"/>
                </a:rPr>
                <a:t>E.7.3.1</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45</a:t>
            </a:fld>
            <a:r>
              <a:rPr lang="tr-TR" dirty="0">
                <a:solidFill>
                  <a:prstClr val="black">
                    <a:tint val="75000"/>
                  </a:prstClr>
                </a:solidFill>
              </a:rPr>
              <a:t> / 67</a:t>
            </a:r>
          </a:p>
        </p:txBody>
      </p:sp>
      <p:sp>
        <p:nvSpPr>
          <p:cNvPr id="17" name="Akış Çizelgesi: Çok Sayıda Belge 16"/>
          <p:cNvSpPr/>
          <p:nvPr/>
        </p:nvSpPr>
        <p:spPr>
          <a:xfrm>
            <a:off x="8754088" y="1697248"/>
            <a:ext cx="2752111" cy="1720693"/>
          </a:xfrm>
          <a:prstGeom prst="flowChartMultidocument">
            <a:avLst/>
          </a:prstGeom>
          <a:noFill/>
          <a:ln w="28575" cap="flat" cmpd="sng" algn="ctr">
            <a:solidFill>
              <a:schemeClr val="tx1"/>
            </a:solidFill>
            <a:prstDash val="solid"/>
            <a:miter lim="800000"/>
          </a:ln>
          <a:effectLst/>
        </p:spPr>
        <p:txBody>
          <a:bodyPr rtlCol="0" anchor="ctr"/>
          <a:lstStyle/>
          <a:p>
            <a:r>
              <a:rPr lang="sv-SE" sz="1200" b="1" kern="0" dirty="0">
                <a:solidFill>
                  <a:sysClr val="windowText" lastClr="000000"/>
                </a:solidFill>
                <a:latin typeface="Arial" panose="020B0604020202020204" pitchFamily="34" charset="0"/>
                <a:cs typeface="Arial" panose="020B0604020202020204" pitchFamily="34" charset="0"/>
              </a:rPr>
              <a:t>Artırım Talep Eden  Genel Müdürlük/Başkanlık/İl Sağlık Müdürlüğü Listesi</a:t>
            </a:r>
          </a:p>
          <a:p>
            <a:r>
              <a:rPr lang="sv-SE" sz="1200" b="1" kern="0" dirty="0">
                <a:solidFill>
                  <a:sysClr val="windowText" lastClr="000000"/>
                </a:solidFill>
                <a:latin typeface="Arial" panose="020B0604020202020204" pitchFamily="34" charset="0"/>
                <a:cs typeface="Arial" panose="020B0604020202020204" pitchFamily="34" charset="0"/>
              </a:rPr>
              <a:t>(Strateji Geliştirme Başkanlığı  tarafından Oluşturulacaktır)</a:t>
            </a:r>
            <a:endParaRPr lang="tr-TR" sz="1200" b="1" kern="0" dirty="0">
              <a:solidFill>
                <a:sysClr val="windowText" lastClr="000000"/>
              </a:solidFill>
              <a:latin typeface="Arial" panose="020B0604020202020204" pitchFamily="34" charset="0"/>
              <a:cs typeface="Arial" panose="020B0604020202020204" pitchFamily="34" charset="0"/>
            </a:endParaRPr>
          </a:p>
        </p:txBody>
      </p:sp>
      <p:sp>
        <p:nvSpPr>
          <p:cNvPr id="18" name="Yuvarlatılmış Dikdörtgen 17"/>
          <p:cNvSpPr/>
          <p:nvPr/>
        </p:nvSpPr>
        <p:spPr>
          <a:xfrm>
            <a:off x="800017" y="5553363"/>
            <a:ext cx="4719198" cy="3445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20" name="Yuvarlatılmış Dikdörtgen 19"/>
          <p:cNvSpPr/>
          <p:nvPr/>
        </p:nvSpPr>
        <p:spPr>
          <a:xfrm>
            <a:off x="5717335" y="5539837"/>
            <a:ext cx="4330109" cy="827342"/>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4</a:t>
            </a:r>
            <a:r>
              <a:rPr lang="tr-TR" sz="1200" kern="0" dirty="0">
                <a:solidFill>
                  <a:prstClr val="black"/>
                </a:solidFill>
                <a:latin typeface="Arial" panose="020B0604020202020204" pitchFamily="34" charset="0"/>
                <a:cs typeface="Arial" panose="020B0604020202020204" pitchFamily="34" charset="0"/>
              </a:rPr>
              <a:t>.Çeyrek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22" name="Yuvarlatılmış Dikdörtgen 21"/>
          <p:cNvSpPr/>
          <p:nvPr/>
        </p:nvSpPr>
        <p:spPr>
          <a:xfrm>
            <a:off x="784491" y="5959460"/>
            <a:ext cx="4734724" cy="440739"/>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 </a:t>
            </a:r>
          </a:p>
        </p:txBody>
      </p:sp>
    </p:spTree>
    <p:extLst>
      <p:ext uri="{BB962C8B-B14F-4D97-AF65-F5344CB8AC3E}">
        <p14:creationId xmlns:p14="http://schemas.microsoft.com/office/powerpoint/2010/main" val="12136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KONTROL FAALİYETLERİ STANDARTLARI</a:t>
            </a:r>
          </a:p>
        </p:txBody>
      </p:sp>
      <p:grpSp>
        <p:nvGrpSpPr>
          <p:cNvPr id="4" name="Grup 3"/>
          <p:cNvGrpSpPr/>
          <p:nvPr/>
        </p:nvGrpSpPr>
        <p:grpSpPr>
          <a:xfrm>
            <a:off x="487416" y="1704448"/>
            <a:ext cx="9723382" cy="3600481"/>
            <a:chOff x="77321" y="1276988"/>
            <a:chExt cx="10592064" cy="3922147"/>
          </a:xfrm>
        </p:grpSpPr>
        <p:sp>
          <p:nvSpPr>
            <p:cNvPr id="15" name="Beşgen 14"/>
            <p:cNvSpPr/>
            <p:nvPr/>
          </p:nvSpPr>
          <p:spPr>
            <a:xfrm>
              <a:off x="3669965" y="3151073"/>
              <a:ext cx="5643367" cy="900000"/>
            </a:xfrm>
            <a:prstGeom prst="homePlate">
              <a:avLst/>
            </a:prstGeom>
            <a:solidFill>
              <a:schemeClr val="accent6">
                <a:lumMod val="40000"/>
                <a:lumOff val="6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kern="0" dirty="0">
                  <a:latin typeface="Arial" panose="020B0604020202020204" pitchFamily="34" charset="0"/>
                  <a:cs typeface="Arial" panose="020B0604020202020204" pitchFamily="34" charset="0"/>
                </a:rPr>
                <a:t>Kontrol faaliyetleri, varlıkların dönemsel kontrolünü ve güvenliğinin sağlanmasını kapsamalıdır.</a:t>
              </a:r>
            </a:p>
          </p:txBody>
        </p:sp>
        <p:sp>
          <p:nvSpPr>
            <p:cNvPr id="16" name="Beşgen 15"/>
            <p:cNvSpPr/>
            <p:nvPr/>
          </p:nvSpPr>
          <p:spPr>
            <a:xfrm>
              <a:off x="4387473" y="4090156"/>
              <a:ext cx="6281912" cy="1107445"/>
            </a:xfrm>
            <a:prstGeom prst="homePlate">
              <a:avLst/>
            </a:prstGeom>
            <a:solidFill>
              <a:schemeClr val="accent6">
                <a:lumMod val="20000"/>
                <a:lumOff val="8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b="1" u="sng" kern="0" dirty="0">
                  <a:latin typeface="Arial" panose="020B0604020202020204" pitchFamily="34" charset="0"/>
                  <a:cs typeface="Arial" panose="020B0604020202020204" pitchFamily="34" charset="0"/>
                </a:rPr>
                <a:t>Harcama Birimi düzeyinde</a:t>
              </a:r>
              <a:r>
                <a:rPr lang="tr-TR" sz="1200" kern="0" dirty="0">
                  <a:latin typeface="Arial" panose="020B0604020202020204" pitchFamily="34" charset="0"/>
                  <a:cs typeface="Arial" panose="020B0604020202020204" pitchFamily="34" charset="0"/>
                </a:rPr>
                <a:t> Bakanlıkça onaylanmış ilgili yıl konsolide döner sermaye gider bütçesinin içinde kalarak (öngörülemeyen ve Strateji Geliştirme Başkanlığınca uygunluğuna karar verilen durumlar hariç)  ek bütçe talebinde bulunulmaması</a:t>
              </a:r>
            </a:p>
          </p:txBody>
        </p:sp>
        <p:sp>
          <p:nvSpPr>
            <p:cNvPr id="19" name="Beşgen 18"/>
            <p:cNvSpPr/>
            <p:nvPr/>
          </p:nvSpPr>
          <p:spPr>
            <a:xfrm>
              <a:off x="3072674" y="2215817"/>
              <a:ext cx="4979125" cy="900000"/>
            </a:xfrm>
            <a:prstGeom prst="homePlate">
              <a:avLst/>
            </a:prstGeom>
            <a:solidFill>
              <a:schemeClr val="accent6">
                <a:lumMod val="60000"/>
                <a:lumOff val="4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b="1" u="sng" kern="0" dirty="0">
                  <a:solidFill>
                    <a:prstClr val="white"/>
                  </a:solidFill>
                  <a:latin typeface="Arial" panose="020B0604020202020204" pitchFamily="34" charset="0"/>
                  <a:cs typeface="Arial" panose="020B0604020202020204" pitchFamily="34" charset="0"/>
                </a:rPr>
                <a:t>Kontrol Stratejileri ve Yöntemleri: </a:t>
              </a:r>
              <a:r>
                <a:rPr lang="tr-TR" sz="1200" kern="0" dirty="0">
                  <a:solidFill>
                    <a:prstClr val="white"/>
                  </a:solidFill>
                  <a:latin typeface="Arial" panose="020B0604020202020204" pitchFamily="34" charset="0"/>
                  <a:cs typeface="Arial" panose="020B0604020202020204" pitchFamily="34" charset="0"/>
                </a:rPr>
                <a:t>İdareler, hedeflerine ulaşmayı amaçlayan ve riskleri karşılamaya uygun kontrol strateji ve yöntemlerini belirlemeli ve uygulamalıdır.</a:t>
              </a:r>
            </a:p>
          </p:txBody>
        </p:sp>
        <p:sp>
          <p:nvSpPr>
            <p:cNvPr id="30" name="Beşgen 29"/>
            <p:cNvSpPr/>
            <p:nvPr/>
          </p:nvSpPr>
          <p:spPr>
            <a:xfrm>
              <a:off x="2495729" y="1283321"/>
              <a:ext cx="4537923" cy="900000"/>
            </a:xfrm>
            <a:prstGeom prst="homePlate">
              <a:avLst/>
            </a:prstGeom>
            <a:solidFill>
              <a:schemeClr val="accent6">
                <a:lumMod val="75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KONTROL FAALİYETLERİ STANDARDI</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chemeClr val="accent6">
                <a:lumMod val="75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3</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chemeClr val="accent6">
                <a:lumMod val="60000"/>
                <a:lumOff val="4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endParaRPr lang="tr-TR" sz="1100" b="1" kern="0" dirty="0">
                <a:solidFill>
                  <a:srgbClr val="E7E6E6"/>
                </a:solidFill>
                <a:latin typeface="Arial" panose="020B0604020202020204" pitchFamily="34" charset="0"/>
              </a:endParaRPr>
            </a:p>
            <a:p>
              <a:pPr algn="ctr" defTabSz="711200">
                <a:spcBef>
                  <a:spcPct val="0"/>
                </a:spcBef>
              </a:pPr>
              <a:r>
                <a:rPr lang="tr-TR" sz="1200" b="1" kern="0" dirty="0">
                  <a:solidFill>
                    <a:srgbClr val="E7E6E6"/>
                  </a:solidFill>
                  <a:latin typeface="Arial" panose="020B0604020202020204" pitchFamily="34" charset="0"/>
                </a:rPr>
                <a:t>Standart KFS 7 </a:t>
              </a:r>
            </a:p>
          </p:txBody>
        </p:sp>
        <p:sp>
          <p:nvSpPr>
            <p:cNvPr id="34" name="Serbest Form 33"/>
            <p:cNvSpPr/>
            <p:nvPr/>
          </p:nvSpPr>
          <p:spPr>
            <a:xfrm>
              <a:off x="680714" y="3158582"/>
              <a:ext cx="3694728" cy="900001"/>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chemeClr val="accent6">
                <a:lumMod val="40000"/>
                <a:lumOff val="6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200" b="1" kern="0" dirty="0">
                  <a:latin typeface="Arial" panose="020B0604020202020204" pitchFamily="34" charset="0"/>
                </a:rPr>
                <a:t>Genel Şart KFS 7.3</a:t>
              </a:r>
            </a:p>
          </p:txBody>
        </p:sp>
        <p:sp>
          <p:nvSpPr>
            <p:cNvPr id="35" name="Serbest Form 34"/>
            <p:cNvSpPr/>
            <p:nvPr/>
          </p:nvSpPr>
          <p:spPr>
            <a:xfrm>
              <a:off x="77321" y="4091691"/>
              <a:ext cx="4926305" cy="1107444"/>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chemeClr val="accent6">
                <a:lumMod val="20000"/>
                <a:lumOff val="8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600" b="1" kern="0" dirty="0">
                  <a:solidFill>
                    <a:prstClr val="black"/>
                  </a:solidFill>
                  <a:latin typeface="Arial" panose="020B0604020202020204" pitchFamily="34" charset="0"/>
                  <a:cs typeface="Arial" panose="020B0604020202020204" pitchFamily="34" charset="0"/>
                </a:rPr>
                <a:t>E.7.3.2</a:t>
              </a:r>
            </a:p>
          </p:txBody>
        </p:sp>
      </p:grpSp>
      <p:sp>
        <p:nvSpPr>
          <p:cNvPr id="5" name="Slayt Numarası Yer Tutucusu 4"/>
          <p:cNvSpPr>
            <a:spLocks noGrp="1"/>
          </p:cNvSpPr>
          <p:nvPr>
            <p:ph type="sldNum" sz="quarter" idx="12"/>
          </p:nvPr>
        </p:nvSpPr>
        <p:spPr>
          <a:xfrm>
            <a:off x="9448800" y="6491817"/>
            <a:ext cx="2743200" cy="365125"/>
          </a:xfrm>
        </p:spPr>
        <p:txBody>
          <a:bodyPr/>
          <a:lstStyle/>
          <a:p>
            <a:fld id="{56EDF3C1-8E23-4A12-B85D-7F7F384C8C5A}" type="slidenum">
              <a:rPr lang="tr-TR" smtClean="0">
                <a:solidFill>
                  <a:prstClr val="black">
                    <a:tint val="75000"/>
                  </a:prstClr>
                </a:solidFill>
              </a:rPr>
              <a:pPr/>
              <a:t>46</a:t>
            </a:fld>
            <a:r>
              <a:rPr lang="tr-TR" dirty="0">
                <a:solidFill>
                  <a:prstClr val="black">
                    <a:tint val="75000"/>
                  </a:prstClr>
                </a:solidFill>
              </a:rPr>
              <a:t> / 67</a:t>
            </a:r>
          </a:p>
        </p:txBody>
      </p:sp>
      <p:sp>
        <p:nvSpPr>
          <p:cNvPr id="17" name="Akış Çizelgesi: Çok Sayıda Belge 16"/>
          <p:cNvSpPr/>
          <p:nvPr/>
        </p:nvSpPr>
        <p:spPr>
          <a:xfrm>
            <a:off x="8754088" y="1697248"/>
            <a:ext cx="2736871" cy="1734479"/>
          </a:xfrm>
          <a:prstGeom prst="flowChartMultidocument">
            <a:avLst/>
          </a:prstGeom>
          <a:noFill/>
          <a:ln w="28575" cap="flat" cmpd="sng" algn="ctr">
            <a:solidFill>
              <a:schemeClr val="tx1"/>
            </a:solidFill>
            <a:prstDash val="solid"/>
            <a:miter lim="800000"/>
          </a:ln>
          <a:effectLst/>
        </p:spPr>
        <p:txBody>
          <a:bodyPr rtlCol="0" anchor="ctr"/>
          <a:lstStyle/>
          <a:p>
            <a:r>
              <a:rPr lang="tr-TR" sz="1200" b="1" kern="0" dirty="0">
                <a:solidFill>
                  <a:sysClr val="windowText" lastClr="000000"/>
                </a:solidFill>
                <a:latin typeface="Arial" panose="020B0604020202020204" pitchFamily="34" charset="0"/>
                <a:cs typeface="Arial" panose="020B0604020202020204" pitchFamily="34" charset="0"/>
              </a:rPr>
              <a:t>Ek Bütçe </a:t>
            </a:r>
            <a:r>
              <a:rPr lang="sv-SE" sz="1200" b="1" kern="0" dirty="0">
                <a:solidFill>
                  <a:sysClr val="windowText" lastClr="000000"/>
                </a:solidFill>
                <a:latin typeface="Arial" panose="020B0604020202020204" pitchFamily="34" charset="0"/>
                <a:cs typeface="Arial" panose="020B0604020202020204" pitchFamily="34" charset="0"/>
              </a:rPr>
              <a:t>Talep Eden  Genel Müdürlük/Başkanlık/İl Sağlık Müdürlüğü Listesi</a:t>
            </a:r>
          </a:p>
          <a:p>
            <a:r>
              <a:rPr lang="sv-SE" sz="1200" b="1" kern="0" dirty="0">
                <a:solidFill>
                  <a:sysClr val="windowText" lastClr="000000"/>
                </a:solidFill>
                <a:latin typeface="Arial" panose="020B0604020202020204" pitchFamily="34" charset="0"/>
                <a:cs typeface="Arial" panose="020B0604020202020204" pitchFamily="34" charset="0"/>
              </a:rPr>
              <a:t>(Strateji Geliştirme Başkanlığı  tarafından Oluşturulacaktır)</a:t>
            </a:r>
            <a:endParaRPr lang="tr-TR" sz="1200" b="1" kern="0" dirty="0">
              <a:solidFill>
                <a:sysClr val="windowText" lastClr="000000"/>
              </a:solidFill>
              <a:latin typeface="Arial" panose="020B0604020202020204" pitchFamily="34" charset="0"/>
              <a:cs typeface="Arial" panose="020B0604020202020204" pitchFamily="34" charset="0"/>
            </a:endParaRPr>
          </a:p>
        </p:txBody>
      </p:sp>
      <p:sp>
        <p:nvSpPr>
          <p:cNvPr id="18" name="Yuvarlatılmış Dikdörtgen 17"/>
          <p:cNvSpPr/>
          <p:nvPr/>
        </p:nvSpPr>
        <p:spPr>
          <a:xfrm>
            <a:off x="800017" y="5553363"/>
            <a:ext cx="4719198" cy="3445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Birimler/İl Sağlık Müdürlükleri</a:t>
            </a:r>
          </a:p>
        </p:txBody>
      </p:sp>
      <p:sp>
        <p:nvSpPr>
          <p:cNvPr id="20" name="Yuvarlatılmış Dikdörtgen 19"/>
          <p:cNvSpPr/>
          <p:nvPr/>
        </p:nvSpPr>
        <p:spPr>
          <a:xfrm>
            <a:off x="5717335" y="5539837"/>
            <a:ext cx="4330109" cy="827342"/>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4</a:t>
            </a:r>
            <a:r>
              <a:rPr lang="tr-TR" sz="1200" kern="0" dirty="0">
                <a:solidFill>
                  <a:prstClr val="black"/>
                </a:solidFill>
                <a:latin typeface="Arial" panose="020B0604020202020204" pitchFamily="34" charset="0"/>
                <a:cs typeface="Arial" panose="020B0604020202020204" pitchFamily="34" charset="0"/>
              </a:rPr>
              <a:t>.Çeyrek Dönem 2021 4.Çeyrek Dönem 2022</a:t>
            </a:r>
          </a:p>
          <a:p>
            <a:pPr marL="360363" lvl="0" algn="r">
              <a:defRPr/>
            </a:pPr>
            <a:endParaRPr lang="tr-TR" sz="1200" kern="0" dirty="0">
              <a:solidFill>
                <a:prstClr val="black"/>
              </a:solidFill>
              <a:latin typeface="Arial" panose="020B0604020202020204" pitchFamily="34" charset="0"/>
              <a:cs typeface="Arial" panose="020B0604020202020204" pitchFamily="34" charset="0"/>
            </a:endParaRPr>
          </a:p>
        </p:txBody>
      </p:sp>
      <p:sp>
        <p:nvSpPr>
          <p:cNvPr id="22" name="Yuvarlatılmış Dikdörtgen 21"/>
          <p:cNvSpPr/>
          <p:nvPr/>
        </p:nvSpPr>
        <p:spPr>
          <a:xfrm>
            <a:off x="784491" y="5959460"/>
            <a:ext cx="4734724" cy="440739"/>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r>
              <a:rPr lang="tr-TR" sz="1200" kern="0" dirty="0">
                <a:solidFill>
                  <a:prstClr val="black"/>
                </a:solidFill>
                <a:latin typeface="Arial" panose="020B0604020202020204" pitchFamily="34" charset="0"/>
                <a:cs typeface="Arial" panose="020B0604020202020204" pitchFamily="34" charset="0"/>
              </a:rPr>
              <a:t>Strateji Geliştirme Başkanlığı </a:t>
            </a:r>
          </a:p>
        </p:txBody>
      </p:sp>
    </p:spTree>
    <p:extLst>
      <p:ext uri="{BB962C8B-B14F-4D97-AF65-F5344CB8AC3E}">
        <p14:creationId xmlns:p14="http://schemas.microsoft.com/office/powerpoint/2010/main" val="176863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KONTROL FAALİYETLERİ STANDARTLARI</a:t>
            </a:r>
          </a:p>
        </p:txBody>
      </p:sp>
      <p:grpSp>
        <p:nvGrpSpPr>
          <p:cNvPr id="4" name="Grup 3"/>
          <p:cNvGrpSpPr/>
          <p:nvPr/>
        </p:nvGrpSpPr>
        <p:grpSpPr>
          <a:xfrm>
            <a:off x="487416" y="1704448"/>
            <a:ext cx="9723382" cy="3600481"/>
            <a:chOff x="77321" y="1276988"/>
            <a:chExt cx="10592064" cy="3922147"/>
          </a:xfrm>
        </p:grpSpPr>
        <p:sp>
          <p:nvSpPr>
            <p:cNvPr id="15" name="Beşgen 14"/>
            <p:cNvSpPr/>
            <p:nvPr/>
          </p:nvSpPr>
          <p:spPr>
            <a:xfrm>
              <a:off x="3669965" y="3151073"/>
              <a:ext cx="5643367" cy="900000"/>
            </a:xfrm>
            <a:prstGeom prst="homePlate">
              <a:avLst/>
            </a:prstGeom>
            <a:solidFill>
              <a:schemeClr val="accent6">
                <a:lumMod val="40000"/>
                <a:lumOff val="6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kern="0" dirty="0">
                  <a:latin typeface="Arial" panose="020B0604020202020204" pitchFamily="34" charset="0"/>
                  <a:cs typeface="Arial" panose="020B0604020202020204" pitchFamily="34" charset="0"/>
                </a:rPr>
                <a:t>Görevinden ayrılan personelin, iş veya işlemlerinin durumunu ve gerekli belgeleri de içeren bir rapor hazırlaması ve bu raporu görevlendirilen personele vermesi yönetici tarafından sağlanmalıdır.</a:t>
              </a:r>
            </a:p>
          </p:txBody>
        </p:sp>
        <p:sp>
          <p:nvSpPr>
            <p:cNvPr id="16" name="Beşgen 15"/>
            <p:cNvSpPr/>
            <p:nvPr/>
          </p:nvSpPr>
          <p:spPr>
            <a:xfrm>
              <a:off x="4387473" y="4090156"/>
              <a:ext cx="6281912" cy="1107445"/>
            </a:xfrm>
            <a:prstGeom prst="homePlate">
              <a:avLst/>
            </a:prstGeom>
            <a:solidFill>
              <a:schemeClr val="accent6">
                <a:lumMod val="20000"/>
                <a:lumOff val="8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kern="0" dirty="0">
                  <a:latin typeface="Arial" panose="020B0604020202020204" pitchFamily="34" charset="0"/>
                  <a:cs typeface="Arial" panose="020B0604020202020204" pitchFamily="34" charset="0"/>
                </a:rPr>
                <a:t>Personelin görevinden geçici süreli ayrılması (izin, rapor, görevlendirme vb.) durumunda; yürüttüğü iş ve işlemlerin herhangi bir aksaklığa uğramadan yapılabilmesi için, EBYS vekalet fonksiyonu ekranının görevi devredenin ilave notlar ekleyebileceği şekilde geliştirilmesi</a:t>
              </a:r>
            </a:p>
          </p:txBody>
        </p:sp>
        <p:sp>
          <p:nvSpPr>
            <p:cNvPr id="19" name="Beşgen 18"/>
            <p:cNvSpPr/>
            <p:nvPr/>
          </p:nvSpPr>
          <p:spPr>
            <a:xfrm>
              <a:off x="3072674" y="2215817"/>
              <a:ext cx="4979125" cy="900000"/>
            </a:xfrm>
            <a:prstGeom prst="homePlate">
              <a:avLst/>
            </a:prstGeom>
            <a:solidFill>
              <a:schemeClr val="accent6">
                <a:lumMod val="60000"/>
                <a:lumOff val="4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b="1" u="sng" kern="0" dirty="0">
                  <a:solidFill>
                    <a:prstClr val="white"/>
                  </a:solidFill>
                  <a:latin typeface="Arial" panose="020B0604020202020204" pitchFamily="34" charset="0"/>
                  <a:cs typeface="Arial" panose="020B0604020202020204" pitchFamily="34" charset="0"/>
                </a:rPr>
                <a:t>Kontrol Stratejileri ve Yöntemleri: </a:t>
              </a:r>
              <a:r>
                <a:rPr lang="tr-TR" sz="1200" kern="0" dirty="0">
                  <a:solidFill>
                    <a:prstClr val="white"/>
                  </a:solidFill>
                  <a:latin typeface="Arial" panose="020B0604020202020204" pitchFamily="34" charset="0"/>
                  <a:cs typeface="Arial" panose="020B0604020202020204" pitchFamily="34" charset="0"/>
                </a:rPr>
                <a:t>İdareler, hedeflerine ulaşmayı amaçlayan ve riskleri karşılamaya uygun kontrol strateji ve yöntemlerini belirlemeli ve uygulamalıdır.</a:t>
              </a:r>
            </a:p>
          </p:txBody>
        </p:sp>
        <p:sp>
          <p:nvSpPr>
            <p:cNvPr id="30" name="Beşgen 29"/>
            <p:cNvSpPr/>
            <p:nvPr/>
          </p:nvSpPr>
          <p:spPr>
            <a:xfrm>
              <a:off x="2495729" y="1283321"/>
              <a:ext cx="4537923" cy="900000"/>
            </a:xfrm>
            <a:prstGeom prst="homePlate">
              <a:avLst/>
            </a:prstGeom>
            <a:solidFill>
              <a:schemeClr val="accent6">
                <a:lumMod val="75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KONTROL FAALİYETLERİ STANDARDI</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chemeClr val="accent6">
                <a:lumMod val="75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3</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chemeClr val="accent6">
                <a:lumMod val="60000"/>
                <a:lumOff val="4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endParaRPr lang="tr-TR" sz="1100" b="1" kern="0" dirty="0">
                <a:solidFill>
                  <a:srgbClr val="E7E6E6"/>
                </a:solidFill>
                <a:latin typeface="Arial" panose="020B0604020202020204" pitchFamily="34" charset="0"/>
              </a:endParaRPr>
            </a:p>
            <a:p>
              <a:pPr algn="ctr" defTabSz="711200">
                <a:spcBef>
                  <a:spcPct val="0"/>
                </a:spcBef>
              </a:pPr>
              <a:r>
                <a:rPr lang="tr-TR" sz="1200" b="1" kern="0" dirty="0">
                  <a:solidFill>
                    <a:srgbClr val="E7E6E6"/>
                  </a:solidFill>
                  <a:latin typeface="Arial" panose="020B0604020202020204" pitchFamily="34" charset="0"/>
                </a:rPr>
                <a:t>Standart KFS 11 </a:t>
              </a:r>
            </a:p>
          </p:txBody>
        </p:sp>
        <p:sp>
          <p:nvSpPr>
            <p:cNvPr id="34" name="Serbest Form 33"/>
            <p:cNvSpPr/>
            <p:nvPr/>
          </p:nvSpPr>
          <p:spPr>
            <a:xfrm>
              <a:off x="680714" y="3158582"/>
              <a:ext cx="3694728" cy="900001"/>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chemeClr val="accent6">
                <a:lumMod val="40000"/>
                <a:lumOff val="6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200" b="1" kern="0" dirty="0">
                  <a:latin typeface="Arial" panose="020B0604020202020204" pitchFamily="34" charset="0"/>
                </a:rPr>
                <a:t>Genel Şart KFS 11.3</a:t>
              </a:r>
            </a:p>
          </p:txBody>
        </p:sp>
        <p:sp>
          <p:nvSpPr>
            <p:cNvPr id="35" name="Serbest Form 34"/>
            <p:cNvSpPr/>
            <p:nvPr/>
          </p:nvSpPr>
          <p:spPr>
            <a:xfrm>
              <a:off x="77321" y="4091691"/>
              <a:ext cx="4926305" cy="1107444"/>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chemeClr val="accent6">
                <a:lumMod val="20000"/>
                <a:lumOff val="8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600" b="1" kern="0" dirty="0">
                  <a:solidFill>
                    <a:prstClr val="black"/>
                  </a:solidFill>
                  <a:latin typeface="Arial" panose="020B0604020202020204" pitchFamily="34" charset="0"/>
                  <a:cs typeface="Arial" panose="020B0604020202020204" pitchFamily="34" charset="0"/>
                </a:rPr>
                <a:t>E.11.3.1</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47</a:t>
            </a:fld>
            <a:r>
              <a:rPr lang="tr-TR" dirty="0">
                <a:solidFill>
                  <a:prstClr val="black">
                    <a:tint val="75000"/>
                  </a:prstClr>
                </a:solidFill>
              </a:rPr>
              <a:t> / 67</a:t>
            </a:r>
          </a:p>
        </p:txBody>
      </p:sp>
      <p:sp>
        <p:nvSpPr>
          <p:cNvPr id="17" name="Akış Çizelgesi: Çok Sayıda Belge 16"/>
          <p:cNvSpPr/>
          <p:nvPr/>
        </p:nvSpPr>
        <p:spPr>
          <a:xfrm>
            <a:off x="8754088" y="1697248"/>
            <a:ext cx="2736871" cy="1734479"/>
          </a:xfrm>
          <a:prstGeom prst="flowChartMultidocument">
            <a:avLst/>
          </a:prstGeom>
          <a:noFill/>
          <a:ln w="28575" cap="flat" cmpd="sng" algn="ctr">
            <a:solidFill>
              <a:schemeClr val="tx1"/>
            </a:solidFill>
            <a:prstDash val="solid"/>
            <a:miter lim="800000"/>
          </a:ln>
          <a:effectLst/>
        </p:spPr>
        <p:txBody>
          <a:bodyPr rtlCol="0" anchor="ctr"/>
          <a:lstStyle/>
          <a:p>
            <a:r>
              <a:rPr lang="tr-TR" sz="1200" b="1" kern="0" dirty="0">
                <a:solidFill>
                  <a:sysClr val="windowText" lastClr="000000"/>
                </a:solidFill>
                <a:latin typeface="Arial" panose="020B0604020202020204" pitchFamily="34" charset="0"/>
                <a:cs typeface="Arial" panose="020B0604020202020204" pitchFamily="34" charset="0"/>
              </a:rPr>
              <a:t>EBYS Vekalet Fonksiyonu Ekran Görüntüsü</a:t>
            </a:r>
          </a:p>
        </p:txBody>
      </p:sp>
      <p:sp>
        <p:nvSpPr>
          <p:cNvPr id="18" name="Yuvarlatılmış Dikdörtgen 17"/>
          <p:cNvSpPr/>
          <p:nvPr/>
        </p:nvSpPr>
        <p:spPr>
          <a:xfrm>
            <a:off x="800017" y="5553363"/>
            <a:ext cx="4719198" cy="3445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Sağlık Bilgi Sistemleri Genel Müdürlüğü</a:t>
            </a:r>
          </a:p>
        </p:txBody>
      </p:sp>
      <p:sp>
        <p:nvSpPr>
          <p:cNvPr id="20" name="Yuvarlatılmış Dikdörtgen 19"/>
          <p:cNvSpPr/>
          <p:nvPr/>
        </p:nvSpPr>
        <p:spPr>
          <a:xfrm>
            <a:off x="5717335" y="5539837"/>
            <a:ext cx="4330109" cy="827342"/>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tr-TR" sz="12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2</a:t>
            </a:r>
            <a:r>
              <a:rPr lang="tr-TR" sz="1200" kern="0" dirty="0">
                <a:solidFill>
                  <a:prstClr val="black"/>
                </a:solidFill>
                <a:latin typeface="Arial" panose="020B0604020202020204" pitchFamily="34" charset="0"/>
                <a:cs typeface="Arial" panose="020B0604020202020204" pitchFamily="34" charset="0"/>
              </a:rPr>
              <a:t>.Çeyrek Dönem 2021</a:t>
            </a:r>
          </a:p>
        </p:txBody>
      </p:sp>
      <p:sp>
        <p:nvSpPr>
          <p:cNvPr id="22" name="Yuvarlatılmış Dikdörtgen 21"/>
          <p:cNvSpPr/>
          <p:nvPr/>
        </p:nvSpPr>
        <p:spPr>
          <a:xfrm>
            <a:off x="784491" y="5959460"/>
            <a:ext cx="4734724" cy="440739"/>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a:t>
            </a:r>
            <a:endParaRPr lang="tr-TR" sz="12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1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3"/>
          <p:cNvSpPr>
            <a:spLocks noGrp="1"/>
          </p:cNvSpPr>
          <p:nvPr>
            <p:ph type="title"/>
          </p:nvPr>
        </p:nvSpPr>
        <p:spPr/>
        <p:txBody>
          <a:bodyPr/>
          <a:lstStyle/>
          <a:p>
            <a:r>
              <a:rPr lang="tr-TR" dirty="0">
                <a:solidFill>
                  <a:srgbClr val="C00000"/>
                </a:solidFill>
              </a:rPr>
              <a:t>KONTROL FAALİYETLERİ STANDARTLARI</a:t>
            </a:r>
          </a:p>
        </p:txBody>
      </p:sp>
      <p:grpSp>
        <p:nvGrpSpPr>
          <p:cNvPr id="4" name="Grup 3"/>
          <p:cNvGrpSpPr/>
          <p:nvPr/>
        </p:nvGrpSpPr>
        <p:grpSpPr>
          <a:xfrm>
            <a:off x="487416" y="1704448"/>
            <a:ext cx="9723382" cy="3600481"/>
            <a:chOff x="77321" y="1276988"/>
            <a:chExt cx="10592064" cy="3922147"/>
          </a:xfrm>
        </p:grpSpPr>
        <p:sp>
          <p:nvSpPr>
            <p:cNvPr id="15" name="Beşgen 14"/>
            <p:cNvSpPr/>
            <p:nvPr/>
          </p:nvSpPr>
          <p:spPr>
            <a:xfrm>
              <a:off x="3669965" y="3151073"/>
              <a:ext cx="5643367" cy="900000"/>
            </a:xfrm>
            <a:prstGeom prst="homePlate">
              <a:avLst/>
            </a:prstGeom>
            <a:solidFill>
              <a:schemeClr val="accent6">
                <a:lumMod val="40000"/>
                <a:lumOff val="6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kern="0" dirty="0">
                  <a:latin typeface="Arial" panose="020B0604020202020204" pitchFamily="34" charset="0"/>
                  <a:cs typeface="Arial" panose="020B0604020202020204" pitchFamily="34" charset="0"/>
                </a:rPr>
                <a:t>Bilgi sistemine veri ve bilgi girişi ile bunlara erişim konusunda yetkilendirmeler yapılmalı, hata ve usulsüzlüklerin önlenmesi, tespit edilmesi ve düzeltilmesini sağlayacak mekanizmalar oluşturulmalıdır.</a:t>
              </a:r>
            </a:p>
          </p:txBody>
        </p:sp>
        <p:sp>
          <p:nvSpPr>
            <p:cNvPr id="16" name="Beşgen 15"/>
            <p:cNvSpPr/>
            <p:nvPr/>
          </p:nvSpPr>
          <p:spPr>
            <a:xfrm>
              <a:off x="4387473" y="4090156"/>
              <a:ext cx="6281912" cy="1107445"/>
            </a:xfrm>
            <a:prstGeom prst="homePlate">
              <a:avLst/>
            </a:prstGeom>
            <a:solidFill>
              <a:schemeClr val="accent6">
                <a:lumMod val="20000"/>
                <a:lumOff val="8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kern="0" dirty="0">
                  <a:latin typeface="Arial" panose="020B0604020202020204" pitchFamily="34" charset="0"/>
                  <a:cs typeface="Arial" panose="020B0604020202020204" pitchFamily="34" charset="0"/>
                </a:rPr>
                <a:t>Bilgi güvenliği yetkilileri tarafından kendi birimlerindeki tüm personele bilgi güvenliği eğitiminin yapılması (yüz yüze/uzaktan)</a:t>
              </a:r>
            </a:p>
          </p:txBody>
        </p:sp>
        <p:sp>
          <p:nvSpPr>
            <p:cNvPr id="19" name="Beşgen 18"/>
            <p:cNvSpPr/>
            <p:nvPr/>
          </p:nvSpPr>
          <p:spPr>
            <a:xfrm>
              <a:off x="3072674" y="2215817"/>
              <a:ext cx="4979125" cy="900000"/>
            </a:xfrm>
            <a:prstGeom prst="homePlate">
              <a:avLst/>
            </a:prstGeom>
            <a:solidFill>
              <a:schemeClr val="accent6">
                <a:lumMod val="60000"/>
                <a:lumOff val="40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a:r>
                <a:rPr lang="tr-TR" sz="1200" b="1" u="sng" kern="0" dirty="0">
                  <a:solidFill>
                    <a:prstClr val="white"/>
                  </a:solidFill>
                  <a:latin typeface="Arial" panose="020B0604020202020204" pitchFamily="34" charset="0"/>
                  <a:cs typeface="Arial" panose="020B0604020202020204" pitchFamily="34" charset="0"/>
                </a:rPr>
                <a:t>Bilgi Sistemleri Kontrolleri: </a:t>
              </a:r>
              <a:r>
                <a:rPr lang="tr-TR" sz="1200" kern="0" dirty="0">
                  <a:solidFill>
                    <a:prstClr val="white"/>
                  </a:solidFill>
                  <a:latin typeface="Arial" panose="020B0604020202020204" pitchFamily="34" charset="0"/>
                  <a:cs typeface="Arial" panose="020B0604020202020204" pitchFamily="34" charset="0"/>
                </a:rPr>
                <a:t>İdareler, bilgi sistemlerinin sürekliliğini ve güvenilirliğini sağlamak için gerekli kontrol mekanizmaları geliştirmelidir.</a:t>
              </a:r>
            </a:p>
          </p:txBody>
        </p:sp>
        <p:sp>
          <p:nvSpPr>
            <p:cNvPr id="30" name="Beşgen 29"/>
            <p:cNvSpPr/>
            <p:nvPr/>
          </p:nvSpPr>
          <p:spPr>
            <a:xfrm>
              <a:off x="2495729" y="1283321"/>
              <a:ext cx="4537923" cy="900000"/>
            </a:xfrm>
            <a:prstGeom prst="homePlate">
              <a:avLst/>
            </a:prstGeom>
            <a:solidFill>
              <a:schemeClr val="accent6">
                <a:lumMod val="75000"/>
              </a:schemeClr>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KONTROL FAALİYETLERİ STANDARDI</a:t>
              </a:r>
            </a:p>
          </p:txBody>
        </p:sp>
        <p:sp>
          <p:nvSpPr>
            <p:cNvPr id="32" name="Serbest Form 31"/>
            <p:cNvSpPr/>
            <p:nvPr/>
          </p:nvSpPr>
          <p:spPr>
            <a:xfrm>
              <a:off x="1882965" y="1276988"/>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chemeClr val="accent6">
                <a:lumMod val="75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3</a:t>
              </a:r>
            </a:p>
          </p:txBody>
        </p:sp>
        <p:sp>
          <p:nvSpPr>
            <p:cNvPr id="33" name="Serbest Form 32"/>
            <p:cNvSpPr/>
            <p:nvPr/>
          </p:nvSpPr>
          <p:spPr>
            <a:xfrm>
              <a:off x="1276990" y="2215816"/>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chemeClr val="accent6">
                <a:lumMod val="60000"/>
                <a:lumOff val="4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endParaRPr lang="tr-TR" sz="1100" b="1" kern="0" dirty="0">
                <a:solidFill>
                  <a:srgbClr val="E7E6E6"/>
                </a:solidFill>
                <a:latin typeface="Arial" panose="020B0604020202020204" pitchFamily="34" charset="0"/>
              </a:endParaRPr>
            </a:p>
            <a:p>
              <a:pPr algn="ctr" defTabSz="711200">
                <a:spcBef>
                  <a:spcPct val="0"/>
                </a:spcBef>
              </a:pPr>
              <a:r>
                <a:rPr lang="tr-TR" sz="1200" b="1" kern="0" dirty="0">
                  <a:solidFill>
                    <a:srgbClr val="E7E6E6"/>
                  </a:solidFill>
                  <a:latin typeface="Arial" panose="020B0604020202020204" pitchFamily="34" charset="0"/>
                </a:rPr>
                <a:t>Standart KFS 12 </a:t>
              </a:r>
            </a:p>
          </p:txBody>
        </p:sp>
        <p:sp>
          <p:nvSpPr>
            <p:cNvPr id="34" name="Serbest Form 33"/>
            <p:cNvSpPr/>
            <p:nvPr/>
          </p:nvSpPr>
          <p:spPr>
            <a:xfrm>
              <a:off x="680714" y="3158582"/>
              <a:ext cx="3694728" cy="900001"/>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chemeClr val="accent6">
                <a:lumMod val="40000"/>
                <a:lumOff val="6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200" b="1" kern="0" dirty="0">
                  <a:latin typeface="Arial" panose="020B0604020202020204" pitchFamily="34" charset="0"/>
                </a:rPr>
                <a:t>Genel Şart KFS 12.2</a:t>
              </a:r>
            </a:p>
          </p:txBody>
        </p:sp>
        <p:sp>
          <p:nvSpPr>
            <p:cNvPr id="35" name="Serbest Form 34"/>
            <p:cNvSpPr/>
            <p:nvPr/>
          </p:nvSpPr>
          <p:spPr>
            <a:xfrm>
              <a:off x="77321" y="4091691"/>
              <a:ext cx="4926305" cy="1107444"/>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chemeClr val="accent6">
                <a:lumMod val="20000"/>
                <a:lumOff val="80000"/>
              </a:schemeClr>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algn="ctr" defTabSz="711200">
                <a:spcBef>
                  <a:spcPct val="0"/>
                </a:spcBef>
              </a:pPr>
              <a:r>
                <a:rPr lang="tr-TR" sz="1600" b="1" kern="0" dirty="0">
                  <a:solidFill>
                    <a:prstClr val="black"/>
                  </a:solidFill>
                  <a:latin typeface="Arial" panose="020B0604020202020204" pitchFamily="34" charset="0"/>
                  <a:cs typeface="Arial" panose="020B0604020202020204" pitchFamily="34" charset="0"/>
                </a:rPr>
                <a:t>E.12.2.1</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48</a:t>
            </a:fld>
            <a:r>
              <a:rPr lang="tr-TR" dirty="0">
                <a:solidFill>
                  <a:prstClr val="black">
                    <a:tint val="75000"/>
                  </a:prstClr>
                </a:solidFill>
              </a:rPr>
              <a:t> / 67</a:t>
            </a:r>
          </a:p>
        </p:txBody>
      </p:sp>
      <p:sp>
        <p:nvSpPr>
          <p:cNvPr id="17" name="Akış Çizelgesi: Çok Sayıda Belge 16"/>
          <p:cNvSpPr/>
          <p:nvPr/>
        </p:nvSpPr>
        <p:spPr>
          <a:xfrm>
            <a:off x="8754088" y="1697248"/>
            <a:ext cx="2736871" cy="1734479"/>
          </a:xfrm>
          <a:prstGeom prst="flowChartMultidocument">
            <a:avLst/>
          </a:prstGeom>
          <a:noFill/>
          <a:ln w="28575" cap="flat" cmpd="sng" algn="ctr">
            <a:solidFill>
              <a:schemeClr val="tx1"/>
            </a:solidFill>
            <a:prstDash val="solid"/>
            <a:miter lim="800000"/>
          </a:ln>
          <a:effectLst/>
        </p:spPr>
        <p:txBody>
          <a:bodyPr rtlCol="0" anchor="ctr"/>
          <a:lstStyle/>
          <a:p>
            <a:r>
              <a:rPr lang="tr-TR" sz="1200" b="1" kern="0" dirty="0">
                <a:solidFill>
                  <a:sysClr val="windowText" lastClr="000000"/>
                </a:solidFill>
                <a:latin typeface="Arial" panose="020B0604020202020204" pitchFamily="34" charset="0"/>
                <a:cs typeface="Arial" panose="020B0604020202020204" pitchFamily="34" charset="0"/>
              </a:rPr>
              <a:t>Eğitim Görselleri</a:t>
            </a:r>
          </a:p>
          <a:p>
            <a:r>
              <a:rPr lang="tr-TR" sz="1200" b="1" kern="0" dirty="0">
                <a:solidFill>
                  <a:sysClr val="windowText" lastClr="000000"/>
                </a:solidFill>
                <a:latin typeface="Arial" panose="020B0604020202020204" pitchFamily="34" charset="0"/>
                <a:cs typeface="Arial" panose="020B0604020202020204" pitchFamily="34" charset="0"/>
              </a:rPr>
              <a:t>Katılımcı Listesi</a:t>
            </a:r>
          </a:p>
        </p:txBody>
      </p:sp>
      <p:sp>
        <p:nvSpPr>
          <p:cNvPr id="18" name="Yuvarlatılmış Dikdörtgen 17"/>
          <p:cNvSpPr/>
          <p:nvPr/>
        </p:nvSpPr>
        <p:spPr>
          <a:xfrm>
            <a:off x="800017" y="5553363"/>
            <a:ext cx="4719198" cy="3445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SORUMLU BİRİM: </a:t>
            </a:r>
            <a:r>
              <a:rPr lang="tr-TR" sz="1200" kern="0" dirty="0">
                <a:solidFill>
                  <a:prstClr val="black"/>
                </a:solidFill>
                <a:latin typeface="Arial" panose="020B0604020202020204" pitchFamily="34" charset="0"/>
                <a:cs typeface="Arial" panose="020B0604020202020204" pitchFamily="34" charset="0"/>
              </a:rPr>
              <a:t>Merkez Birimler</a:t>
            </a:r>
          </a:p>
        </p:txBody>
      </p:sp>
      <p:sp>
        <p:nvSpPr>
          <p:cNvPr id="20" name="Yuvarlatılmış Dikdörtgen 19"/>
          <p:cNvSpPr/>
          <p:nvPr/>
        </p:nvSpPr>
        <p:spPr>
          <a:xfrm>
            <a:off x="5717335" y="5539837"/>
            <a:ext cx="4330109" cy="827342"/>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algn="r">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TAMAMLANMA TARİHİ</a:t>
            </a:r>
            <a:r>
              <a:rPr kumimoji="0" lang="tr-TR"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tr-TR" sz="1200" kern="0" dirty="0">
                <a:solidFill>
                  <a:prstClr val="black"/>
                </a:solidFill>
                <a:latin typeface="Arial" panose="020B0604020202020204" pitchFamily="34" charset="0"/>
                <a:cs typeface="Arial" panose="020B0604020202020204" pitchFamily="34" charset="0"/>
              </a:rPr>
              <a:t> 2. Çeyrek Dönem 2021</a:t>
            </a:r>
          </a:p>
          <a:p>
            <a:pPr marL="360363" algn="r">
              <a:defRPr/>
            </a:pPr>
            <a:r>
              <a:rPr lang="tr-TR" sz="1200" kern="0" dirty="0">
                <a:solidFill>
                  <a:prstClr val="black"/>
                </a:solidFill>
                <a:latin typeface="Arial" panose="020B0604020202020204" pitchFamily="34" charset="0"/>
                <a:cs typeface="Arial" panose="020B0604020202020204" pitchFamily="34" charset="0"/>
              </a:rPr>
              <a:t>2. Çeyrek Dönem 2022</a:t>
            </a:r>
          </a:p>
        </p:txBody>
      </p:sp>
      <p:sp>
        <p:nvSpPr>
          <p:cNvPr id="22" name="Yuvarlatılmış Dikdörtgen 21"/>
          <p:cNvSpPr/>
          <p:nvPr/>
        </p:nvSpPr>
        <p:spPr>
          <a:xfrm>
            <a:off x="784491" y="5959460"/>
            <a:ext cx="4734724" cy="440739"/>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YAPILACAK </a:t>
            </a:r>
            <a:r>
              <a:rPr lang="tr-TR" sz="1200" b="1" kern="0" dirty="0">
                <a:solidFill>
                  <a:prstClr val="black"/>
                </a:solidFill>
                <a:latin typeface="Arial" panose="020B0604020202020204" pitchFamily="34" charset="0"/>
                <a:cs typeface="Arial" panose="020B0604020202020204" pitchFamily="34" charset="0"/>
              </a:rPr>
              <a:t>BİRİM: </a:t>
            </a:r>
          </a:p>
          <a:p>
            <a:pPr marL="265113" lvl="0">
              <a:defRPr/>
            </a:pPr>
            <a:r>
              <a:rPr lang="tr-TR" sz="1200" kern="0" dirty="0">
                <a:solidFill>
                  <a:prstClr val="black"/>
                </a:solidFill>
                <a:latin typeface="Arial" panose="020B0604020202020204" pitchFamily="34" charset="0"/>
                <a:cs typeface="Arial" panose="020B0604020202020204" pitchFamily="34" charset="0"/>
              </a:rPr>
              <a:t>Sağlık Bilgi Sistemleri Genel Müdürlüğü</a:t>
            </a:r>
          </a:p>
        </p:txBody>
      </p:sp>
    </p:spTree>
    <p:extLst>
      <p:ext uri="{BB962C8B-B14F-4D97-AF65-F5344CB8AC3E}">
        <p14:creationId xmlns:p14="http://schemas.microsoft.com/office/powerpoint/2010/main" val="18599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a:solidFill>
                  <a:prstClr val="black"/>
                </a:solidFill>
                <a:latin typeface="Arial" panose="020B0604020202020204" pitchFamily="34" charset="0"/>
              </a:rPr>
              <a:t>Varlık Yönetim Bilgi Sistemi </a:t>
            </a:r>
            <a:r>
              <a:rPr lang="da-DK" sz="1400" b="1" kern="0" dirty="0">
                <a:solidFill>
                  <a:sysClr val="windowText" lastClr="000000"/>
                </a:solidFill>
                <a:latin typeface="Arial" panose="020B0604020202020204" pitchFamily="34" charset="0"/>
              </a:rPr>
              <a:t>Analizi ve Tasarımı</a:t>
            </a:r>
            <a:r>
              <a:rPr lang="tr-TR" sz="1400" b="1" kern="0" dirty="0">
                <a:solidFill>
                  <a:sysClr val="windowText" lastClr="000000"/>
                </a:solidFill>
                <a:latin typeface="Arial" panose="020B0604020202020204" pitchFamily="34" charset="0"/>
              </a:rPr>
              <a:t>/</a:t>
            </a:r>
            <a:r>
              <a:rPr lang="da-DK" sz="1400" b="1" kern="0" dirty="0">
                <a:solidFill>
                  <a:sysClr val="windowText" lastClr="000000"/>
                </a:solidFill>
                <a:latin typeface="Arial" panose="020B0604020202020204" pitchFamily="34" charset="0"/>
              </a:rPr>
              <a:t>Yazılım</a:t>
            </a:r>
            <a:r>
              <a:rPr lang="tr-TR" sz="1400" b="1" kern="0" dirty="0">
                <a:solidFill>
                  <a:sysClr val="windowText" lastClr="000000"/>
                </a:solidFill>
                <a:latin typeface="Arial" panose="020B0604020202020204" pitchFamily="34" charset="0"/>
              </a:rPr>
              <a:t> görseli</a:t>
            </a: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Yönetim bilgi sistemi, yönetimin ihtiyaç duyduğu gerekli bilgileri ve raporları üretebilecek ve analiz yapma imkanı sunacak şekilde tasarlanmalıdır.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kern="0" dirty="0">
                  <a:solidFill>
                    <a:prstClr val="black"/>
                  </a:solidFill>
                  <a:latin typeface="Arial" panose="020B0604020202020204" pitchFamily="34" charset="0"/>
                </a:rPr>
                <a:t>Sarf malzemesi-kişi eşleştirmesine imkan veren Varlık Yönetim Bilgi Sistemi yazılımının oluşturulması</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13.5</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E.13.5.1</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a:t>
              </a:r>
              <a:r>
                <a:rPr lang="tr-TR" sz="1200" kern="0" dirty="0">
                  <a:solidFill>
                    <a:prstClr val="black"/>
                  </a:solidFill>
                  <a:latin typeface="Arial" panose="020B0604020202020204" pitchFamily="34" charset="0"/>
                </a:rPr>
                <a:t>4. Çeyrek Dönem 2021</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Sağlık Bilgi Sistemleri Genel Müdürlüğü</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a:t>
              </a:r>
            </a:p>
            <a:p>
              <a:pPr marL="265113" lvl="0">
                <a:defRPr/>
              </a:pPr>
              <a:r>
                <a:rPr lang="tr-TR" sz="1200" kern="0" dirty="0">
                  <a:solidFill>
                    <a:prstClr val="black"/>
                  </a:solidFill>
                  <a:latin typeface="Arial" panose="020B0604020202020204" pitchFamily="34" charset="0"/>
                </a:rPr>
                <a:t>Merkez Birimler/İl Sağlık Müdürlükleri</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49</a:t>
            </a:fld>
            <a:r>
              <a:rPr lang="tr-TR" dirty="0">
                <a:solidFill>
                  <a:prstClr val="black">
                    <a:tint val="75000"/>
                  </a:prstClr>
                </a:solidFill>
              </a:rPr>
              <a:t> / 67</a:t>
            </a:r>
          </a:p>
        </p:txBody>
      </p:sp>
    </p:spTree>
    <p:extLst>
      <p:ext uri="{BB962C8B-B14F-4D97-AF65-F5344CB8AC3E}">
        <p14:creationId xmlns:p14="http://schemas.microsoft.com/office/powerpoint/2010/main" val="396393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3"/>
          <p:cNvSpPr>
            <a:spLocks noGrp="1"/>
          </p:cNvSpPr>
          <p:nvPr>
            <p:ph type="title"/>
          </p:nvPr>
        </p:nvSpPr>
        <p:spPr>
          <a:xfrm>
            <a:off x="1448174" y="262503"/>
            <a:ext cx="10371294" cy="728889"/>
          </a:xfrm>
        </p:spPr>
        <p:txBody>
          <a:bodyPr vert="horz" lIns="93297" tIns="46649" rIns="93297" bIns="46649" rtlCol="0" anchor="ctr">
            <a:noAutofit/>
          </a:bodyPr>
          <a:lstStyle/>
          <a:p>
            <a:pPr defTabSz="932962">
              <a:lnSpc>
                <a:spcPct val="150000"/>
              </a:lnSpc>
            </a:pPr>
            <a:r>
              <a:rPr lang="tr-TR" sz="1800" dirty="0">
                <a:solidFill>
                  <a:srgbClr val="C00000"/>
                </a:solidFill>
                <a:cs typeface="Arial" panose="020B0604020202020204" pitchFamily="34" charset="0"/>
              </a:rPr>
              <a:t>2021-2022 KAMU İÇ KONTROL STANDARTLARINA UYUM EYLEM PLANI EYLEMLERİNİN MERKEZ HARCAMA BİRİMLERİNE GÖRE DAĞILIMI</a:t>
            </a:r>
          </a:p>
        </p:txBody>
      </p:sp>
      <p:sp>
        <p:nvSpPr>
          <p:cNvPr id="12" name="Slayt Numarası Yer Tutucusu 11"/>
          <p:cNvSpPr>
            <a:spLocks noGrp="1"/>
          </p:cNvSpPr>
          <p:nvPr>
            <p:ph type="sldNum" sz="quarter" idx="12"/>
          </p:nvPr>
        </p:nvSpPr>
        <p:spPr>
          <a:xfrm>
            <a:off x="11336867" y="6492875"/>
            <a:ext cx="855133" cy="365125"/>
          </a:xfrm>
        </p:spPr>
        <p:txBody>
          <a:bodyPr/>
          <a:lstStyle/>
          <a:p>
            <a:fld id="{56EDF3C1-8E23-4A12-B85D-7F7F384C8C5A}" type="slidenum">
              <a:rPr lang="tr-TR" smtClean="0">
                <a:solidFill>
                  <a:prstClr val="black">
                    <a:tint val="75000"/>
                  </a:prstClr>
                </a:solidFill>
              </a:rPr>
              <a:pPr/>
              <a:t>5</a:t>
            </a:fld>
            <a:r>
              <a:rPr lang="tr-TR" dirty="0">
                <a:solidFill>
                  <a:prstClr val="black">
                    <a:tint val="75000"/>
                  </a:prstClr>
                </a:solidFill>
              </a:rPr>
              <a:t> / 67</a:t>
            </a:r>
          </a:p>
        </p:txBody>
      </p:sp>
      <p:graphicFrame>
        <p:nvGraphicFramePr>
          <p:cNvPr id="14" name="Tablo 13"/>
          <p:cNvGraphicFramePr>
            <a:graphicFrameLocks noGrp="1"/>
          </p:cNvGraphicFramePr>
          <p:nvPr>
            <p:extLst>
              <p:ext uri="{D42A27DB-BD31-4B8C-83A1-F6EECF244321}">
                <p14:modId xmlns:p14="http://schemas.microsoft.com/office/powerpoint/2010/main" val="1937167185"/>
              </p:ext>
            </p:extLst>
          </p:nvPr>
        </p:nvGraphicFramePr>
        <p:xfrm>
          <a:off x="262466" y="1422404"/>
          <a:ext cx="11557002" cy="5048666"/>
        </p:xfrm>
        <a:graphic>
          <a:graphicData uri="http://schemas.openxmlformats.org/drawingml/2006/table">
            <a:tbl>
              <a:tblPr firstRow="1" bandRow="1">
                <a:tableStyleId>{5C22544A-7EE6-4342-B048-85BDC9FD1C3A}</a:tableStyleId>
              </a:tblPr>
              <a:tblGrid>
                <a:gridCol w="9268300">
                  <a:extLst>
                    <a:ext uri="{9D8B030D-6E8A-4147-A177-3AD203B41FA5}">
                      <a16:colId xmlns:a16="http://schemas.microsoft.com/office/drawing/2014/main" xmlns="" val="20000"/>
                    </a:ext>
                  </a:extLst>
                </a:gridCol>
                <a:gridCol w="2288702">
                  <a:extLst>
                    <a:ext uri="{9D8B030D-6E8A-4147-A177-3AD203B41FA5}">
                      <a16:colId xmlns:a16="http://schemas.microsoft.com/office/drawing/2014/main" xmlns="" val="20001"/>
                    </a:ext>
                  </a:extLst>
                </a:gridCol>
              </a:tblGrid>
              <a:tr h="648167">
                <a:tc>
                  <a:txBody>
                    <a:bodyPr/>
                    <a:lstStyle/>
                    <a:p>
                      <a:pPr algn="ctr"/>
                      <a:r>
                        <a:rPr lang="tr-TR" sz="1800" dirty="0">
                          <a:latin typeface="Times New Roman" panose="02020603050405020304" pitchFamily="18" charset="0"/>
                          <a:cs typeface="Times New Roman" panose="02020603050405020304" pitchFamily="18" charset="0"/>
                        </a:rPr>
                        <a:t>Eylem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4817"/>
                    </a:solidFill>
                  </a:tcPr>
                </a:tc>
                <a:tc>
                  <a:txBody>
                    <a:bodyPr/>
                    <a:lstStyle/>
                    <a:p>
                      <a:pPr algn="ctr"/>
                      <a:r>
                        <a:rPr lang="tr-TR" sz="1800" dirty="0">
                          <a:latin typeface="Times New Roman" panose="02020603050405020304" pitchFamily="18" charset="0"/>
                          <a:cs typeface="Times New Roman" panose="02020603050405020304" pitchFamily="18" charset="0"/>
                        </a:rPr>
                        <a:t>Sorumlu Birim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37901">
                <a:tc>
                  <a:txBody>
                    <a:bodyPr/>
                    <a:lstStyle/>
                    <a:p>
                      <a:pPr algn="l" fontAlgn="ctr"/>
                      <a:r>
                        <a:rPr lang="tr-TR" sz="1200" b="0" i="0" u="none" strike="noStrike" dirty="0" err="1">
                          <a:solidFill>
                            <a:srgbClr val="000000"/>
                          </a:solidFill>
                          <a:effectLst/>
                          <a:latin typeface="Times New Roman" panose="02020603050405020304" pitchFamily="18" charset="0"/>
                        </a:rPr>
                        <a:t>MHRS'nin</a:t>
                      </a:r>
                      <a:r>
                        <a:rPr lang="tr-TR" sz="1200" b="0" i="0" u="none" strike="noStrike" dirty="0">
                          <a:solidFill>
                            <a:srgbClr val="000000"/>
                          </a:solidFill>
                          <a:effectLst/>
                          <a:latin typeface="Times New Roman" panose="02020603050405020304" pitchFamily="18" charset="0"/>
                        </a:rPr>
                        <a:t> yeni teknolojilere ve ihtiyaçlara uygun şekilde yeniden yapılandırılması</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FCFCC"/>
                    </a:solidFill>
                  </a:tcPr>
                </a:tc>
                <a:tc>
                  <a:txBody>
                    <a:bodyPr/>
                    <a:lstStyle/>
                    <a:p>
                      <a:pPr algn="l" fontAlgn="ctr"/>
                      <a:r>
                        <a:rPr lang="tr-TR" sz="1200" b="0" i="0" u="none" strike="noStrike" dirty="0">
                          <a:solidFill>
                            <a:srgbClr val="000000"/>
                          </a:solidFill>
                          <a:effectLst/>
                          <a:latin typeface="Times New Roman" panose="02020603050405020304" pitchFamily="18" charset="0"/>
                        </a:rPr>
                        <a:t>Sağlık Bilgi Sistemleri Genel Müdürlüğü</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549700">
                <a:tc>
                  <a:txBody>
                    <a:bodyPr/>
                    <a:lstStyle/>
                    <a:p>
                      <a:pPr algn="l" fontAlgn="ctr"/>
                      <a:r>
                        <a:rPr lang="tr-TR" sz="1200" b="0" i="0" u="none" strike="noStrike" dirty="0">
                          <a:solidFill>
                            <a:srgbClr val="000000"/>
                          </a:solidFill>
                          <a:effectLst/>
                          <a:latin typeface="Times New Roman" panose="02020603050405020304" pitchFamily="18" charset="0"/>
                        </a:rPr>
                        <a:t>Sarf malzemesi-kişi eşleştirmesine imkan veren Varlık Yönetim Bilgi Sistemi yazılımının oluşturulması</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Sağlık Bilgi Sistemleri Genel Müdürlüğü</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549700">
                <a:tc>
                  <a:txBody>
                    <a:bodyPr/>
                    <a:lstStyle/>
                    <a:p>
                      <a:pPr algn="l" fontAlgn="ctr"/>
                      <a:r>
                        <a:rPr lang="tr-TR" sz="1200" b="0" i="0" u="none" strike="noStrike" dirty="0">
                          <a:solidFill>
                            <a:srgbClr val="000000"/>
                          </a:solidFill>
                          <a:effectLst/>
                          <a:latin typeface="Times New Roman" panose="02020603050405020304" pitchFamily="18" charset="0"/>
                        </a:rPr>
                        <a:t>Sarf malzemesi-kişi eşleştirmesine imkan veren Varlık Yönetim Bilgi Sistemi yazılımının pilot uygulaması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Sağlık Bilgi Sistemleri Genel Müdürlüğü</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851424">
                <a:tc>
                  <a:txBody>
                    <a:bodyPr/>
                    <a:lstStyle/>
                    <a:p>
                      <a:pPr algn="l" fontAlgn="ctr"/>
                      <a:r>
                        <a:rPr lang="tr-TR" sz="1200" b="0" i="0" u="none" strike="noStrike" dirty="0">
                          <a:solidFill>
                            <a:srgbClr val="000000"/>
                          </a:solidFill>
                          <a:effectLst/>
                          <a:latin typeface="Times New Roman" panose="02020603050405020304" pitchFamily="18" charset="0"/>
                        </a:rPr>
                        <a:t>Personelin görevinden geçici süreli ayrılması (izin, rapor, görevlendirme vb.) durumunda; yürüttüğü iş ve işlemlerin</a:t>
                      </a:r>
                    </a:p>
                    <a:p>
                      <a:pPr algn="l" fontAlgn="ctr"/>
                      <a:r>
                        <a:rPr lang="tr-TR" sz="1200" b="0" i="0" u="none" strike="noStrike" dirty="0">
                          <a:solidFill>
                            <a:srgbClr val="000000"/>
                          </a:solidFill>
                          <a:effectLst/>
                          <a:latin typeface="Times New Roman" panose="02020603050405020304" pitchFamily="18" charset="0"/>
                        </a:rPr>
                        <a:t>herhangi bir aksaklığa uğramadan yapılabilmesi için, EBYS vekalet fonksiyonu ekranının</a:t>
                      </a:r>
                    </a:p>
                    <a:p>
                      <a:pPr algn="l" fontAlgn="ctr"/>
                      <a:r>
                        <a:rPr lang="tr-TR" sz="1200" b="0" i="0" u="none" strike="noStrike" dirty="0">
                          <a:solidFill>
                            <a:srgbClr val="000000"/>
                          </a:solidFill>
                          <a:effectLst/>
                          <a:latin typeface="Times New Roman" panose="02020603050405020304" pitchFamily="18" charset="0"/>
                        </a:rPr>
                        <a:t>görevi devredenin ilave notlar ekleyebileceği şekilde geliştirilmesi</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F7E9E7"/>
                    </a:solidFill>
                  </a:tcPr>
                </a:tc>
                <a:tc>
                  <a:txBody>
                    <a:bodyPr/>
                    <a:lstStyle/>
                    <a:p>
                      <a:pPr algn="l" fontAlgn="ctr"/>
                      <a:r>
                        <a:rPr lang="tr-TR" sz="1200" b="0" i="0" u="none" strike="noStrike" dirty="0">
                          <a:solidFill>
                            <a:srgbClr val="000000"/>
                          </a:solidFill>
                          <a:effectLst/>
                          <a:latin typeface="Times New Roman" panose="02020603050405020304" pitchFamily="18" charset="0"/>
                        </a:rPr>
                        <a:t>Sağlık Bilgi Sistemleri Genel Müdürlüğü</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851424">
                <a:tc>
                  <a:txBody>
                    <a:bodyPr/>
                    <a:lstStyle/>
                    <a:p>
                      <a:pPr algn="l" fontAlgn="ctr"/>
                      <a:r>
                        <a:rPr lang="tr-TR" sz="1200" b="0" i="0" u="none" strike="noStrike" dirty="0">
                          <a:solidFill>
                            <a:srgbClr val="000000"/>
                          </a:solidFill>
                          <a:effectLst/>
                          <a:latin typeface="Times New Roman" panose="02020603050405020304" pitchFamily="18" charset="0"/>
                        </a:rPr>
                        <a:t>Sözleşme imzalayan İl Sağlık Müdürü/Başkan/Başkan Yardımcılarının  "Sağlık Yöneticilerine Yönelik Eğitim Programları Faaliyetleri" eğitiminin ilgili yıl içerisinde  USES üzerinden tamamlama durumunun raporlanması</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(Eğitim alacak yöneticiler Sağlık Hizmetleri Genel Müdürlüğü tarafından Bakanlık ilgili sisteminden  alınacaktır)</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Sağlık Hizmetleri Genel Müdürlüğü</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549700">
                <a:tc>
                  <a:txBody>
                    <a:bodyPr/>
                    <a:lstStyle/>
                    <a:p>
                      <a:pPr algn="l" fontAlgn="ctr"/>
                      <a:r>
                        <a:rPr lang="tr-TR" sz="1200" b="0" i="0" u="none" strike="noStrike" dirty="0">
                          <a:solidFill>
                            <a:srgbClr val="000000"/>
                          </a:solidFill>
                          <a:effectLst/>
                          <a:latin typeface="Times New Roman" panose="02020603050405020304" pitchFamily="18" charset="0"/>
                        </a:rPr>
                        <a:t>Onaylanan Bakanlık ilgili yılı Hizmet İçi Eğitim Planının bildirilmesi</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Sağlık Hizmetleri Genel Müdürlüğü</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610650">
                <a:tc>
                  <a:txBody>
                    <a:bodyPr/>
                    <a:lstStyle/>
                    <a:p>
                      <a:pPr algn="l" fontAlgn="ctr"/>
                      <a:r>
                        <a:rPr lang="tr-TR" sz="1200" b="0" i="0" u="none" strike="noStrike" dirty="0">
                          <a:solidFill>
                            <a:srgbClr val="000000"/>
                          </a:solidFill>
                          <a:effectLst/>
                          <a:latin typeface="Times New Roman" panose="02020603050405020304" pitchFamily="18" charset="0"/>
                        </a:rPr>
                        <a:t>İlgili yıl için yapılan hizmet içi eğitim planlamalarının uygulanma durumlarının raporlanması</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Sağlık Hizmetleri Genel Müdürlüğü</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9123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a:solidFill>
                  <a:prstClr val="black"/>
                </a:solidFill>
                <a:latin typeface="Arial" panose="020B0604020202020204" pitchFamily="34" charset="0"/>
              </a:rPr>
              <a:t>Varlık Yönetim Bilgi Sistemi yazılım testi ve pilot uygulaması görseli</a:t>
            </a:r>
            <a:endParaRPr lang="tr-TR"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Yönetim bilgi sistemi, yönetimin ihtiyaç duyduğu gerekli bilgileri ve raporları üretebilecek ve analiz yapma imkanı sunacak şekilde tasarlanmalıdır.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kern="0" dirty="0">
                  <a:solidFill>
                    <a:prstClr val="black"/>
                  </a:solidFill>
                  <a:latin typeface="Arial" panose="020B0604020202020204" pitchFamily="34" charset="0"/>
                </a:rPr>
                <a:t>Sarf malzemesi-kişi eşleştirmesine imkan veren Varlık Yönetim Bilgi Sistemi yazılımının pilot uygulaması </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13.5</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E.13.5.2</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a:t>
              </a:r>
              <a:r>
                <a:rPr lang="tr-TR" sz="1200" kern="0" dirty="0">
                  <a:solidFill>
                    <a:prstClr val="black"/>
                  </a:solidFill>
                  <a:latin typeface="Arial" panose="020B0604020202020204" pitchFamily="34" charset="0"/>
                </a:rPr>
                <a:t>4. Çeyrek Dönem 2022</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Sağlık Bilgi Sistemleri Genel Müdürlüğü</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a:t>
              </a:r>
            </a:p>
            <a:p>
              <a:pPr marL="265113" lvl="0">
                <a:defRPr/>
              </a:pPr>
              <a:r>
                <a:rPr lang="tr-TR" sz="1200" kern="0" dirty="0">
                  <a:solidFill>
                    <a:prstClr val="black"/>
                  </a:solidFill>
                  <a:latin typeface="Arial" panose="020B0604020202020204" pitchFamily="34" charset="0"/>
                </a:rPr>
                <a:t>Merkez Birimler/İl Sağlık Müdürlükleri</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50</a:t>
            </a:fld>
            <a:r>
              <a:rPr lang="tr-TR" dirty="0">
                <a:solidFill>
                  <a:prstClr val="black">
                    <a:tint val="75000"/>
                  </a:prstClr>
                </a:solidFill>
              </a:rPr>
              <a:t> / 67</a:t>
            </a:r>
          </a:p>
        </p:txBody>
      </p:sp>
    </p:spTree>
    <p:extLst>
      <p:ext uri="{BB962C8B-B14F-4D97-AF65-F5344CB8AC3E}">
        <p14:creationId xmlns:p14="http://schemas.microsoft.com/office/powerpoint/2010/main" val="118945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200" b="1" kern="0" dirty="0" err="1">
                <a:solidFill>
                  <a:prstClr val="black"/>
                </a:solidFill>
                <a:latin typeface="Arial" panose="020B0604020202020204" pitchFamily="34" charset="0"/>
              </a:rPr>
              <a:t>MHRS'de</a:t>
            </a:r>
            <a:r>
              <a:rPr lang="tr-TR" sz="1200" b="1" kern="0" dirty="0">
                <a:solidFill>
                  <a:prstClr val="black"/>
                </a:solidFill>
                <a:latin typeface="Arial" panose="020B0604020202020204" pitchFamily="34" charset="0"/>
              </a:rPr>
              <a:t> var olan vatandaş, hastane yönetimi, mobil uygulama, operatör ekranları il sağlık müdürlükleri  ve Bakanlık yetkililerinin raporlama ekranları </a:t>
            </a:r>
            <a:endParaRPr lang="tr-TR" sz="12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Yönetim bilgi sistemi, yönetimin ihtiyaç duyduğu gerekli bilgileri ve raporları üretebilecek ve analiz yapma imkanı sunacak şekilde tasarlanmalıdır.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kern="0" dirty="0" err="1">
                  <a:solidFill>
                    <a:prstClr val="black"/>
                  </a:solidFill>
                  <a:latin typeface="Arial" panose="020B0604020202020204" pitchFamily="34" charset="0"/>
                </a:rPr>
                <a:t>MHRS'nin</a:t>
              </a:r>
              <a:r>
                <a:rPr lang="tr-TR" sz="1200" kern="0" dirty="0">
                  <a:solidFill>
                    <a:prstClr val="black"/>
                  </a:solidFill>
                  <a:latin typeface="Arial" panose="020B0604020202020204" pitchFamily="34" charset="0"/>
                </a:rPr>
                <a:t> yeni teknolojilere ve ihtiyaçlara uygun şekilde yeniden yapılandırılması</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13.5</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E.13.5.3</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a:t>
              </a:r>
              <a:r>
                <a:rPr lang="tr-TR" sz="1200" kern="0" dirty="0">
                  <a:solidFill>
                    <a:prstClr val="black"/>
                  </a:solidFill>
                  <a:latin typeface="Arial" panose="020B0604020202020204" pitchFamily="34" charset="0"/>
                </a:rPr>
                <a:t>4. Çeyrek Dönem 2021</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Sağlık Bilgi Sistemleri Genel Müdürlüğü</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a:t>
              </a:r>
            </a:p>
          </p:txBody>
        </p:sp>
      </p:grpSp>
      <p:sp>
        <p:nvSpPr>
          <p:cNvPr id="5" name="Slayt Numarası Yer Tutucusu 4"/>
          <p:cNvSpPr>
            <a:spLocks noGrp="1"/>
          </p:cNvSpPr>
          <p:nvPr>
            <p:ph type="sldNum" sz="quarter" idx="12"/>
          </p:nvPr>
        </p:nvSpPr>
        <p:spPr>
          <a:xfrm>
            <a:off x="9448800" y="6474883"/>
            <a:ext cx="2743200" cy="365125"/>
          </a:xfrm>
        </p:spPr>
        <p:txBody>
          <a:bodyPr/>
          <a:lstStyle/>
          <a:p>
            <a:fld id="{56EDF3C1-8E23-4A12-B85D-7F7F384C8C5A}" type="slidenum">
              <a:rPr lang="tr-TR" smtClean="0">
                <a:solidFill>
                  <a:prstClr val="black">
                    <a:tint val="75000"/>
                  </a:prstClr>
                </a:solidFill>
              </a:rPr>
              <a:pPr/>
              <a:t>51</a:t>
            </a:fld>
            <a:r>
              <a:rPr lang="tr-TR" dirty="0">
                <a:solidFill>
                  <a:prstClr val="black">
                    <a:tint val="75000"/>
                  </a:prstClr>
                </a:solidFill>
              </a:rPr>
              <a:t> / 67</a:t>
            </a:r>
          </a:p>
        </p:txBody>
      </p:sp>
    </p:spTree>
    <p:extLst>
      <p:ext uri="{BB962C8B-B14F-4D97-AF65-F5344CB8AC3E}">
        <p14:creationId xmlns:p14="http://schemas.microsoft.com/office/powerpoint/2010/main" val="47091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a:solidFill>
                  <a:prstClr val="black"/>
                </a:solidFill>
                <a:latin typeface="Arial" panose="020B0604020202020204" pitchFamily="34" charset="0"/>
              </a:rPr>
              <a:t>İş Takvimi Formu</a:t>
            </a:r>
            <a:endParaRPr lang="tr-TR"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Yöneticiler, idarenin misyon, vizyon ve amaçları çerçevesinde beklentilerini görev ve sorumlulukları kapsamında personele bildirmelidir.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b="1" u="sng" kern="0" dirty="0">
                  <a:solidFill>
                    <a:prstClr val="black"/>
                  </a:solidFill>
                  <a:latin typeface="Arial" panose="020B0604020202020204" pitchFamily="34" charset="0"/>
                </a:rPr>
                <a:t>Birim düzeyinde</a:t>
              </a:r>
              <a:r>
                <a:rPr lang="tr-TR" sz="1200" kern="0" dirty="0">
                  <a:solidFill>
                    <a:prstClr val="black"/>
                  </a:solidFill>
                  <a:latin typeface="Arial" panose="020B0604020202020204" pitchFamily="34" charset="0"/>
                </a:rPr>
                <a:t> ilgili yıl İş Takvimlerinin hazırlanması</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13.6</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E.13.6.1</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a:t>
              </a:r>
              <a:r>
                <a:rPr lang="tr-TR" sz="1200" kern="0" dirty="0">
                  <a:solidFill>
                    <a:prstClr val="black"/>
                  </a:solidFill>
                  <a:latin typeface="Arial" panose="020B0604020202020204" pitchFamily="34" charset="0"/>
                </a:rPr>
                <a:t>1. Çeyrek Dönem 2021</a:t>
              </a:r>
            </a:p>
            <a:p>
              <a:pPr marL="360363" lvl="0">
                <a:defRPr/>
              </a:pPr>
              <a:r>
                <a:rPr lang="tr-TR" sz="1200" kern="0" dirty="0">
                  <a:solidFill>
                    <a:prstClr val="black"/>
                  </a:solidFill>
                  <a:latin typeface="Arial" panose="020B0604020202020204" pitchFamily="34" charset="0"/>
                </a:rPr>
                <a:t>                                           1. Çeyrek Dönem 2022</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Merkez Birimler/İl Sağlık Müdürlükleri</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r>
                <a:rPr lang="tr-TR" sz="1200" kern="0" dirty="0">
                  <a:solidFill>
                    <a:prstClr val="black"/>
                  </a:solidFill>
                  <a:latin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52</a:t>
            </a:fld>
            <a:r>
              <a:rPr lang="tr-TR" dirty="0">
                <a:solidFill>
                  <a:prstClr val="black">
                    <a:tint val="75000"/>
                  </a:prstClr>
                </a:solidFill>
              </a:rPr>
              <a:t> / 67</a:t>
            </a:r>
          </a:p>
        </p:txBody>
      </p:sp>
    </p:spTree>
    <p:extLst>
      <p:ext uri="{BB962C8B-B14F-4D97-AF65-F5344CB8AC3E}">
        <p14:creationId xmlns:p14="http://schemas.microsoft.com/office/powerpoint/2010/main" val="412603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a:solidFill>
                  <a:prstClr val="black"/>
                </a:solidFill>
                <a:latin typeface="Arial" panose="020B0604020202020204" pitchFamily="34" charset="0"/>
              </a:rPr>
              <a:t>İş Takvimi Formu (Gerçekleşme durumu doldurulmuş şekilde)</a:t>
            </a:r>
            <a:endParaRPr lang="tr-TR"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Yöneticiler, idarenin misyon, vizyon ve amaçları çerçevesinde beklentilerini görev ve sorumlulukları kapsamında personele bildirmelidir.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b="1" u="sng" kern="0" dirty="0">
                  <a:solidFill>
                    <a:prstClr val="black"/>
                  </a:solidFill>
                  <a:latin typeface="Arial" panose="020B0604020202020204" pitchFamily="34" charset="0"/>
                </a:rPr>
                <a:t>Birim düzeyinde</a:t>
              </a:r>
              <a:r>
                <a:rPr lang="tr-TR" sz="1200" kern="0" dirty="0">
                  <a:solidFill>
                    <a:prstClr val="black"/>
                  </a:solidFill>
                  <a:latin typeface="Arial" panose="020B0604020202020204" pitchFamily="34" charset="0"/>
                </a:rPr>
                <a:t> hazırlanan ilgili yıl İş Takvimlerinin sonuç (gerçekleşme) durumlarının bildirilmesi</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13.6</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E.13.6.2</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4</a:t>
              </a:r>
              <a:r>
                <a:rPr lang="tr-TR" sz="1200" kern="0" dirty="0">
                  <a:solidFill>
                    <a:prstClr val="black"/>
                  </a:solidFill>
                  <a:latin typeface="Arial" panose="020B0604020202020204" pitchFamily="34" charset="0"/>
                </a:rPr>
                <a:t>. Çeyrek Dönem 2021</a:t>
              </a:r>
            </a:p>
            <a:p>
              <a:pPr marL="360363" lvl="0">
                <a:defRPr/>
              </a:pPr>
              <a:r>
                <a:rPr lang="tr-TR" sz="1200" kern="0" dirty="0">
                  <a:solidFill>
                    <a:prstClr val="black"/>
                  </a:solidFill>
                  <a:latin typeface="Arial" panose="020B0604020202020204" pitchFamily="34" charset="0"/>
                </a:rPr>
                <a:t>                                           4. Çeyrek Dönem 2022</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Merkez Birimler/İl Sağlık Müdürlükleri</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r>
                <a:rPr lang="tr-TR" sz="1200" kern="0" dirty="0">
                  <a:solidFill>
                    <a:prstClr val="black"/>
                  </a:solidFill>
                  <a:latin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53</a:t>
            </a:fld>
            <a:r>
              <a:rPr lang="tr-TR" dirty="0">
                <a:solidFill>
                  <a:prstClr val="black">
                    <a:tint val="75000"/>
                  </a:prstClr>
                </a:solidFill>
              </a:rPr>
              <a:t> / 67</a:t>
            </a:r>
          </a:p>
        </p:txBody>
      </p:sp>
    </p:spTree>
    <p:extLst>
      <p:ext uri="{BB962C8B-B14F-4D97-AF65-F5344CB8AC3E}">
        <p14:creationId xmlns:p14="http://schemas.microsoft.com/office/powerpoint/2010/main" val="13111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err="1">
                <a:solidFill>
                  <a:prstClr val="black"/>
                </a:solidFill>
                <a:latin typeface="Arial" panose="020B0604020202020204" pitchFamily="34" charset="0"/>
              </a:rPr>
              <a:t>EBYS'den</a:t>
            </a:r>
            <a:r>
              <a:rPr lang="tr-TR" sz="1400" b="1" kern="0" dirty="0">
                <a:solidFill>
                  <a:prstClr val="black"/>
                </a:solidFill>
                <a:latin typeface="Arial" panose="020B0604020202020204" pitchFamily="34" charset="0"/>
              </a:rPr>
              <a:t> tüm personele gönderilen barkotlu ilgili yıl ''Yönetim Kararlılık Beyanı'' yazısı </a:t>
            </a:r>
            <a:endParaRPr lang="tr-TR"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Yöneticiler, idarenin misyon, vizyon ve amaçları çerçevesinde beklentilerini görev ve sorumlulukları kapsamında personele bildirmelidir.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b="1" u="sng" kern="0" dirty="0">
                  <a:solidFill>
                    <a:prstClr val="black"/>
                  </a:solidFill>
                  <a:latin typeface="Arial" panose="020B0604020202020204" pitchFamily="34" charset="0"/>
                </a:rPr>
                <a:t>Harcama Birimi düzeyinde</a:t>
              </a:r>
              <a:r>
                <a:rPr lang="tr-TR" sz="1200" kern="0" dirty="0">
                  <a:solidFill>
                    <a:prstClr val="black"/>
                  </a:solidFill>
                  <a:latin typeface="Arial" panose="020B0604020202020204" pitchFamily="34" charset="0"/>
                </a:rPr>
                <a:t> ilgili yıl ''Yönetim Kararlılık Beyanının" hazırlanarak EBYS üzerinden tüm personele gönderilmesi</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13.6</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E.13.6.3</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1</a:t>
              </a:r>
              <a:r>
                <a:rPr lang="tr-TR" sz="1200" kern="0" dirty="0">
                  <a:solidFill>
                    <a:prstClr val="black"/>
                  </a:solidFill>
                  <a:latin typeface="Arial" panose="020B0604020202020204" pitchFamily="34" charset="0"/>
                </a:rPr>
                <a:t>. Çeyrek Dönem 2021</a:t>
              </a:r>
            </a:p>
            <a:p>
              <a:pPr marL="360363" lvl="0">
                <a:defRPr/>
              </a:pPr>
              <a:r>
                <a:rPr lang="tr-TR" sz="1200" kern="0" dirty="0">
                  <a:solidFill>
                    <a:prstClr val="black"/>
                  </a:solidFill>
                  <a:latin typeface="Arial" panose="020B0604020202020204" pitchFamily="34" charset="0"/>
                </a:rPr>
                <a:t>                                           1. Çeyrek Dönem 2022</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Merkez Birimler/İl Sağlık Müdürlükleri</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r>
                <a:rPr lang="tr-TR" sz="1200" kern="0" dirty="0">
                  <a:solidFill>
                    <a:prstClr val="black"/>
                  </a:solidFill>
                  <a:latin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54</a:t>
            </a:fld>
            <a:r>
              <a:rPr lang="tr-TR" dirty="0">
                <a:solidFill>
                  <a:prstClr val="black">
                    <a:tint val="75000"/>
                  </a:prstClr>
                </a:solidFill>
              </a:rPr>
              <a:t> / 67</a:t>
            </a:r>
          </a:p>
        </p:txBody>
      </p:sp>
    </p:spTree>
    <p:extLst>
      <p:ext uri="{BB962C8B-B14F-4D97-AF65-F5344CB8AC3E}">
        <p14:creationId xmlns:p14="http://schemas.microsoft.com/office/powerpoint/2010/main" val="429289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a:solidFill>
                  <a:prstClr val="black"/>
                </a:solidFill>
                <a:latin typeface="Arial" panose="020B0604020202020204" pitchFamily="34" charset="0"/>
              </a:rPr>
              <a:t>Merkez Birimler Çalışan Memnuniyet Anketi Sonuç Raporu</a:t>
            </a:r>
            <a:endParaRPr lang="tr-TR"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İdarenin yatay ve dikey iletişim sistemi personelin değerlendirme, öneri ve sorunlarını iletebilmelerini sağlamalıdır.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kern="0" dirty="0">
                  <a:solidFill>
                    <a:prstClr val="black"/>
                  </a:solidFill>
                  <a:latin typeface="Arial" panose="020B0604020202020204" pitchFamily="34" charset="0"/>
                </a:rPr>
                <a:t>Personele yönelik yılda bir kez olmak üzere memnuniyet anketi yapılması, sonuçların değerlendirilerek raporlanması </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13.7</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E.13.7.1</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4</a:t>
              </a:r>
              <a:r>
                <a:rPr lang="tr-TR" sz="1200" kern="0" dirty="0">
                  <a:solidFill>
                    <a:prstClr val="black"/>
                  </a:solidFill>
                  <a:latin typeface="Arial" panose="020B0604020202020204" pitchFamily="34" charset="0"/>
                </a:rPr>
                <a:t>. Çeyrek Dönem 2021</a:t>
              </a:r>
            </a:p>
            <a:p>
              <a:pPr marL="360363" lvl="0">
                <a:defRPr/>
              </a:pPr>
              <a:r>
                <a:rPr lang="tr-TR" sz="1200" kern="0" dirty="0">
                  <a:solidFill>
                    <a:prstClr val="black"/>
                  </a:solidFill>
                  <a:latin typeface="Arial" panose="020B0604020202020204" pitchFamily="34" charset="0"/>
                </a:rPr>
                <a:t>                                           4. Çeyrek Dönem 2022</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Sağlığın Geliştirilmesi Genel Müdürlüğü</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r>
                <a:rPr lang="tr-TR" sz="1200" kern="0" dirty="0">
                  <a:solidFill>
                    <a:prstClr val="black"/>
                  </a:solidFill>
                  <a:latin typeface="Arial" panose="020B0604020202020204" pitchFamily="34" charset="0"/>
                </a:rPr>
                <a:t>Merkez Birimler </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55</a:t>
            </a:fld>
            <a:r>
              <a:rPr lang="tr-TR" dirty="0">
                <a:solidFill>
                  <a:prstClr val="black">
                    <a:tint val="75000"/>
                  </a:prstClr>
                </a:solidFill>
              </a:rPr>
              <a:t> / 67</a:t>
            </a:r>
          </a:p>
        </p:txBody>
      </p:sp>
    </p:spTree>
    <p:extLst>
      <p:ext uri="{BB962C8B-B14F-4D97-AF65-F5344CB8AC3E}">
        <p14:creationId xmlns:p14="http://schemas.microsoft.com/office/powerpoint/2010/main" val="104662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a:solidFill>
                  <a:prstClr val="black"/>
                </a:solidFill>
                <a:latin typeface="Arial" panose="020B0604020202020204" pitchFamily="34" charset="0"/>
              </a:rPr>
              <a:t>İl Sağlık Müdürlükleri Çalışan Memnuniyet Anketi Sonuç Raporu</a:t>
            </a:r>
            <a:endParaRPr lang="tr-TR"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İdarenin yatay ve dikey iletişim sistemi personelin değerlendirme, öneri ve sorunlarını iletebilmelerini sağlamalıdır.</a:t>
              </a:r>
            </a:p>
          </p:txBody>
        </p:sp>
        <p:sp>
          <p:nvSpPr>
            <p:cNvPr id="19" name="Beşgen 18"/>
            <p:cNvSpPr/>
            <p:nvPr/>
          </p:nvSpPr>
          <p:spPr>
            <a:xfrm>
              <a:off x="4385793" y="4069369"/>
              <a:ext cx="6160335" cy="900000"/>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b="1" u="sng" kern="0" dirty="0">
                  <a:solidFill>
                    <a:prstClr val="black"/>
                  </a:solidFill>
                  <a:latin typeface="Arial" panose="020B0604020202020204" pitchFamily="34" charset="0"/>
                </a:rPr>
                <a:t>Harcama Birimi düzeyinde </a:t>
              </a:r>
              <a:r>
                <a:rPr lang="tr-TR" sz="1200" kern="0" dirty="0">
                  <a:solidFill>
                    <a:prstClr val="black"/>
                  </a:solidFill>
                  <a:latin typeface="Arial" panose="020B0604020202020204" pitchFamily="34" charset="0"/>
                </a:rPr>
                <a:t>Personele yönelik yılda bir kez olmak üzere memnuniyet anketi yapılması, sonuçların değerlendirilerek raporlanması </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13</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13.7</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E.13.7.2</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4</a:t>
              </a:r>
              <a:r>
                <a:rPr lang="tr-TR" sz="1200" kern="0" dirty="0">
                  <a:solidFill>
                    <a:prstClr val="black"/>
                  </a:solidFill>
                  <a:latin typeface="Arial" panose="020B0604020202020204" pitchFamily="34" charset="0"/>
                </a:rPr>
                <a:t>. Çeyrek Dönem 2021</a:t>
              </a:r>
            </a:p>
            <a:p>
              <a:pPr marL="360363" lvl="0">
                <a:defRPr/>
              </a:pPr>
              <a:r>
                <a:rPr lang="tr-TR" sz="1200" kern="0" dirty="0">
                  <a:solidFill>
                    <a:prstClr val="black"/>
                  </a:solidFill>
                  <a:latin typeface="Arial" panose="020B0604020202020204" pitchFamily="34" charset="0"/>
                </a:rPr>
                <a:t>                                           4. Çeyrek Dönem 2022</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İl Sağlık Müdürlükleri</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r>
                <a:rPr lang="tr-TR" sz="1200" kern="0" dirty="0">
                  <a:solidFill>
                    <a:prstClr val="black"/>
                  </a:solidFill>
                  <a:latin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56</a:t>
            </a:fld>
            <a:r>
              <a:rPr lang="tr-TR" dirty="0">
                <a:solidFill>
                  <a:prstClr val="black">
                    <a:tint val="75000"/>
                  </a:prstClr>
                </a:solidFill>
              </a:rPr>
              <a:t> / 67</a:t>
            </a:r>
          </a:p>
        </p:txBody>
      </p:sp>
    </p:spTree>
    <p:extLst>
      <p:ext uri="{BB962C8B-B14F-4D97-AF65-F5344CB8AC3E}">
        <p14:creationId xmlns:p14="http://schemas.microsoft.com/office/powerpoint/2010/main" val="27026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a:solidFill>
                  <a:prstClr val="black"/>
                </a:solidFill>
                <a:latin typeface="Arial" panose="020B0604020202020204" pitchFamily="34" charset="0"/>
              </a:rPr>
              <a:t>Rapor Döküm Formu</a:t>
            </a:r>
            <a:endParaRPr lang="tr-TR"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Faaliyetlerin gözetimi amacıyla idare içinde yatay ve dikey raporlama ağı yazılı olarak belirlenmeli, birim ve personel, görevleri ve faaliyetleriyle ilgili hazırlanması gereken raporlar hakkında bilgilendirilmelidir.</a:t>
              </a:r>
            </a:p>
          </p:txBody>
        </p:sp>
        <p:sp>
          <p:nvSpPr>
            <p:cNvPr id="19" name="Beşgen 18"/>
            <p:cNvSpPr/>
            <p:nvPr/>
          </p:nvSpPr>
          <p:spPr>
            <a:xfrm>
              <a:off x="4385793" y="4069369"/>
              <a:ext cx="6160335" cy="899999"/>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b="1" u="sng" kern="0" dirty="0">
                  <a:solidFill>
                    <a:prstClr val="black"/>
                  </a:solidFill>
                  <a:latin typeface="Arial" panose="020B0604020202020204" pitchFamily="34" charset="0"/>
                </a:rPr>
                <a:t>Harcama Birimi düzeyinde</a:t>
              </a:r>
              <a:r>
                <a:rPr lang="tr-TR" sz="1200" kern="0" dirty="0">
                  <a:solidFill>
                    <a:prstClr val="black"/>
                  </a:solidFill>
                  <a:latin typeface="Arial" panose="020B0604020202020204" pitchFamily="34" charset="0"/>
                </a:rPr>
                <a:t> yürütülen faaliyetlere yönelik  hangi işlerin, kime ve ne zaman raporlandığının Rapor Döküm Formuna işlenmesi</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14</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14.1</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E.14.4.1</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4</a:t>
              </a:r>
              <a:r>
                <a:rPr lang="tr-TR" sz="1200" kern="0" dirty="0">
                  <a:solidFill>
                    <a:prstClr val="black"/>
                  </a:solidFill>
                  <a:latin typeface="Arial" panose="020B0604020202020204" pitchFamily="34" charset="0"/>
                </a:rPr>
                <a:t>. Çeyrek Dönem 2021</a:t>
              </a:r>
            </a:p>
            <a:p>
              <a:pPr marL="360363" lvl="0">
                <a:defRPr/>
              </a:pPr>
              <a:r>
                <a:rPr lang="tr-TR" sz="1200" kern="0" dirty="0">
                  <a:solidFill>
                    <a:prstClr val="black"/>
                  </a:solidFill>
                  <a:latin typeface="Arial" panose="020B0604020202020204" pitchFamily="34" charset="0"/>
                </a:rPr>
                <a:t>                                           4. Çeyrek Dönem 2022</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Merkez Birimler/İl Sağlık Müdürlükleri</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r>
                <a:rPr lang="tr-TR" sz="1200" kern="0" dirty="0">
                  <a:solidFill>
                    <a:prstClr val="black"/>
                  </a:solidFill>
                  <a:latin typeface="Arial" panose="020B0604020202020204" pitchFamily="34" charset="0"/>
                </a:rPr>
                <a:t>Strateji Geliştirme Başkanlığı</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57</a:t>
            </a:fld>
            <a:r>
              <a:rPr lang="tr-TR" dirty="0">
                <a:solidFill>
                  <a:prstClr val="black">
                    <a:tint val="75000"/>
                  </a:prstClr>
                </a:solidFill>
              </a:rPr>
              <a:t> / 67</a:t>
            </a:r>
          </a:p>
        </p:txBody>
      </p:sp>
    </p:spTree>
    <p:extLst>
      <p:ext uri="{BB962C8B-B14F-4D97-AF65-F5344CB8AC3E}">
        <p14:creationId xmlns:p14="http://schemas.microsoft.com/office/powerpoint/2010/main" val="14289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a:solidFill>
                  <a:prstClr val="black"/>
                </a:solidFill>
                <a:latin typeface="Arial" panose="020B0604020202020204" pitchFamily="34" charset="0"/>
              </a:rPr>
              <a:t>Eğitim Görselleri</a:t>
            </a:r>
          </a:p>
          <a:p>
            <a:r>
              <a:rPr lang="tr-TR" sz="1400" b="1" kern="0" dirty="0">
                <a:solidFill>
                  <a:prstClr val="black"/>
                </a:solidFill>
                <a:latin typeface="Arial" panose="020B0604020202020204" pitchFamily="34" charset="0"/>
              </a:rPr>
              <a:t>Katılımcı Listesi</a:t>
            </a:r>
            <a:endParaRPr lang="tr-TR"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İdarenin iş ve işlemlerinin kaydı, sınıflandırılması, korunması ve erişimini de kapsayan, belirlenmiş standartlara uygun arşiv ve dokümantasyon sistemi oluşturulmalıdır.</a:t>
              </a:r>
            </a:p>
          </p:txBody>
        </p:sp>
        <p:sp>
          <p:nvSpPr>
            <p:cNvPr id="19" name="Beşgen 18"/>
            <p:cNvSpPr/>
            <p:nvPr/>
          </p:nvSpPr>
          <p:spPr>
            <a:xfrm>
              <a:off x="4385793" y="4069369"/>
              <a:ext cx="6160335" cy="899999"/>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kern="0" dirty="0">
                  <a:solidFill>
                    <a:prstClr val="black"/>
                  </a:solidFill>
                  <a:latin typeface="Arial" panose="020B0604020202020204" pitchFamily="34" charset="0"/>
                </a:rPr>
                <a:t>Standart Dosya Planı kodlarının arşivlenme sistemine göre yazışmalarda etkin bir şekilde kullanılması amacıyla eğitim düzenlenmesi (yüz yüze/uzaktan) </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15</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15.6</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E.15.6.1</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1</a:t>
              </a:r>
              <a:r>
                <a:rPr lang="tr-TR" sz="1200" kern="0" dirty="0">
                  <a:solidFill>
                    <a:prstClr val="black"/>
                  </a:solidFill>
                  <a:latin typeface="Arial" panose="020B0604020202020204" pitchFamily="34" charset="0"/>
                </a:rPr>
                <a:t>. Çeyrek Dönem 2021</a:t>
              </a:r>
            </a:p>
            <a:p>
              <a:pPr marL="360363" lvl="0">
                <a:defRPr/>
              </a:pPr>
              <a:r>
                <a:rPr lang="tr-TR" sz="1200" kern="0" dirty="0">
                  <a:solidFill>
                    <a:prstClr val="black"/>
                  </a:solidFill>
                  <a:latin typeface="Arial" panose="020B0604020202020204" pitchFamily="34" charset="0"/>
                </a:rPr>
                <a:t>                                           1. Çeyrek Dönem 2022</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Yönetim Hizmetleri Genel Müdürlüğü</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p>
            <a:p>
              <a:pPr marL="265113" lvl="0">
                <a:defRPr/>
              </a:pPr>
              <a:r>
                <a:rPr lang="tr-TR" sz="1200" kern="0" dirty="0">
                  <a:solidFill>
                    <a:prstClr val="black"/>
                  </a:solidFill>
                  <a:latin typeface="Arial" panose="020B0604020202020204" pitchFamily="34" charset="0"/>
                </a:rPr>
                <a:t>Merkez Birimler/İl Sağlık Müdürlükleri</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58</a:t>
            </a:fld>
            <a:r>
              <a:rPr lang="tr-TR" dirty="0">
                <a:solidFill>
                  <a:prstClr val="black">
                    <a:tint val="75000"/>
                  </a:prstClr>
                </a:solidFill>
              </a:rPr>
              <a:t> / 67</a:t>
            </a:r>
          </a:p>
        </p:txBody>
      </p:sp>
    </p:spTree>
    <p:extLst>
      <p:ext uri="{BB962C8B-B14F-4D97-AF65-F5344CB8AC3E}">
        <p14:creationId xmlns:p14="http://schemas.microsoft.com/office/powerpoint/2010/main" val="341891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8867652" y="1691044"/>
            <a:ext cx="2898733" cy="1698995"/>
          </a:xfrm>
          <a:prstGeom prst="flowChartMultidocument">
            <a:avLst/>
          </a:prstGeom>
          <a:noFill/>
          <a:ln w="28575" cap="flat" cmpd="sng" algn="ctr">
            <a:solidFill>
              <a:schemeClr val="tx1"/>
            </a:solidFill>
            <a:prstDash val="solid"/>
            <a:miter lim="800000"/>
          </a:ln>
          <a:effectLst/>
        </p:spPr>
        <p:txBody>
          <a:bodyPr rtlCol="0" anchor="ctr"/>
          <a:lstStyle/>
          <a:p>
            <a:r>
              <a:rPr lang="tr-TR" sz="1400" b="1" kern="0" dirty="0">
                <a:solidFill>
                  <a:prstClr val="black"/>
                </a:solidFill>
                <a:latin typeface="Arial" panose="020B0604020202020204" pitchFamily="34" charset="0"/>
              </a:rPr>
              <a:t>Eğitim Görselleri</a:t>
            </a:r>
          </a:p>
          <a:p>
            <a:r>
              <a:rPr lang="tr-TR" sz="1400" b="1" kern="0" dirty="0">
                <a:solidFill>
                  <a:prstClr val="black"/>
                </a:solidFill>
                <a:latin typeface="Arial" panose="020B0604020202020204" pitchFamily="34" charset="0"/>
              </a:rPr>
              <a:t>Katılımcı Listesi</a:t>
            </a:r>
            <a:endParaRPr lang="tr-TR"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a:noFill/>
        </p:spPr>
        <p:txBody>
          <a:bodyPr/>
          <a:lstStyle/>
          <a:p>
            <a:r>
              <a:rPr lang="tr-TR" dirty="0"/>
              <a:t>BİLGİ VE İLETİŞİM STANDARTLARI</a:t>
            </a:r>
          </a:p>
        </p:txBody>
      </p:sp>
      <p:grpSp>
        <p:nvGrpSpPr>
          <p:cNvPr id="4" name="Grup 3"/>
          <p:cNvGrpSpPr/>
          <p:nvPr/>
        </p:nvGrpSpPr>
        <p:grpSpPr>
          <a:xfrm>
            <a:off x="491277" y="1727218"/>
            <a:ext cx="9825742" cy="4855540"/>
            <a:chOff x="75640" y="1272243"/>
            <a:chExt cx="10492126" cy="5184844"/>
          </a:xfrm>
        </p:grpSpPr>
        <p:sp>
          <p:nvSpPr>
            <p:cNvPr id="16" name="Beşgen 15"/>
            <p:cNvSpPr/>
            <p:nvPr/>
          </p:nvSpPr>
          <p:spPr>
            <a:xfrm>
              <a:off x="3668284" y="3146328"/>
              <a:ext cx="5721249" cy="90751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200" kern="0" dirty="0">
                  <a:solidFill>
                    <a:prstClr val="black"/>
                  </a:solidFill>
                  <a:latin typeface="Arial" panose="020B0604020202020204" pitchFamily="34" charset="0"/>
                </a:rPr>
                <a:t>İdarenin iş ve işlemlerinin kaydı, sınıflandırılması, korunması ve erişimini de kapsayan, belirlenmiş standartlara uygun arşiv ve dokümantasyon sistemi oluşturulmalıdır.</a:t>
              </a:r>
            </a:p>
          </p:txBody>
        </p:sp>
        <p:sp>
          <p:nvSpPr>
            <p:cNvPr id="19" name="Beşgen 18"/>
            <p:cNvSpPr/>
            <p:nvPr/>
          </p:nvSpPr>
          <p:spPr>
            <a:xfrm>
              <a:off x="4385793" y="4069369"/>
              <a:ext cx="6160335" cy="899999"/>
            </a:xfrm>
            <a:prstGeom prst="homePlate">
              <a:avLst/>
            </a:prstGeom>
            <a:solidFill>
              <a:srgbClr val="A3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46100" lvl="0">
                <a:defRPr/>
              </a:pPr>
              <a:r>
                <a:rPr lang="tr-TR" sz="1200" b="1" u="sng" kern="0" dirty="0">
                  <a:solidFill>
                    <a:prstClr val="black"/>
                  </a:solidFill>
                  <a:latin typeface="Arial" panose="020B0604020202020204" pitchFamily="34" charset="0"/>
                </a:rPr>
                <a:t>Harcama Birimi düzeyinde </a:t>
              </a:r>
              <a:r>
                <a:rPr lang="tr-TR" sz="1200" kern="0" dirty="0">
                  <a:solidFill>
                    <a:prstClr val="black"/>
                  </a:solidFill>
                  <a:latin typeface="Arial" panose="020B0604020202020204" pitchFamily="34" charset="0"/>
                </a:rPr>
                <a:t>ilgili personel tarafından Standart Dosya Planı kodlarına ilişkin eğitim düzenlenmesi (yüz yüze/uzaktan)</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30" name="Beşgen 29"/>
            <p:cNvSpPr/>
            <p:nvPr/>
          </p:nvSpPr>
          <p:spPr>
            <a:xfrm>
              <a:off x="2895601" y="2211072"/>
              <a:ext cx="5469466" cy="900000"/>
            </a:xfrm>
            <a:prstGeom prst="homePlate">
              <a:avLst/>
            </a:prstGeom>
            <a:solidFill>
              <a:srgbClr val="53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722313"/>
              <a:r>
                <a:rPr lang="tr-TR" sz="1100" b="1" u="sng" kern="0" dirty="0">
                  <a:solidFill>
                    <a:prstClr val="black"/>
                  </a:solidFill>
                  <a:latin typeface="Arial" panose="020B0604020202020204" pitchFamily="34" charset="0"/>
                </a:rPr>
                <a:t>Bilgi ve İletişim: </a:t>
              </a:r>
              <a:r>
                <a:rPr lang="tr-TR" sz="1100" kern="0" dirty="0">
                  <a:solidFill>
                    <a:prstClr val="black"/>
                  </a:solidFill>
                  <a:latin typeface="Arial" panose="020B0604020202020204" pitchFamily="34" charset="0"/>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sp>
          <p:nvSpPr>
            <p:cNvPr id="32" name="Beşgen 31"/>
            <p:cNvSpPr/>
            <p:nvPr/>
          </p:nvSpPr>
          <p:spPr>
            <a:xfrm>
              <a:off x="2494049" y="1278576"/>
              <a:ext cx="4389352" cy="900000"/>
            </a:xfrm>
            <a:prstGeom prst="homePlate">
              <a:avLst/>
            </a:prstGeom>
            <a:solidFill>
              <a:srgbClr val="00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BİLGİ VE İLETİŞİM</a:t>
              </a:r>
            </a:p>
          </p:txBody>
        </p:sp>
        <p:sp>
          <p:nvSpPr>
            <p:cNvPr id="33" name="Serbest Form 32"/>
            <p:cNvSpPr/>
            <p:nvPr/>
          </p:nvSpPr>
          <p:spPr>
            <a:xfrm>
              <a:off x="1881284" y="1272243"/>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00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4</a:t>
              </a:r>
            </a:p>
          </p:txBody>
        </p:sp>
        <p:sp>
          <p:nvSpPr>
            <p:cNvPr id="34" name="Serbest Form 33"/>
            <p:cNvSpPr/>
            <p:nvPr/>
          </p:nvSpPr>
          <p:spPr>
            <a:xfrm>
              <a:off x="1275309" y="2211071"/>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00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1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BİS 15</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Serbest Form 34"/>
            <p:cNvSpPr/>
            <p:nvPr/>
          </p:nvSpPr>
          <p:spPr>
            <a:xfrm>
              <a:off x="679033" y="3153837"/>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53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BİS 15.6</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erbest Form 35"/>
            <p:cNvSpPr/>
            <p:nvPr/>
          </p:nvSpPr>
          <p:spPr>
            <a:xfrm>
              <a:off x="75640" y="4070906"/>
              <a:ext cx="4926305" cy="900000"/>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A3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E.15.6.2</a:t>
              </a:r>
            </a:p>
          </p:txBody>
        </p:sp>
        <p:sp>
          <p:nvSpPr>
            <p:cNvPr id="42" name="Yuvarlatılmış Dikdörtgen 41"/>
            <p:cNvSpPr/>
            <p:nvPr/>
          </p:nvSpPr>
          <p:spPr>
            <a:xfrm>
              <a:off x="5946228" y="5332060"/>
              <a:ext cx="4621538" cy="112502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1</a:t>
              </a:r>
              <a:r>
                <a:rPr lang="tr-TR" sz="1200" kern="0" dirty="0">
                  <a:solidFill>
                    <a:prstClr val="black"/>
                  </a:solidFill>
                  <a:latin typeface="Arial" panose="020B0604020202020204" pitchFamily="34" charset="0"/>
                </a:rPr>
                <a:t>. Çeyrek Dönem 2021</a:t>
              </a:r>
            </a:p>
            <a:p>
              <a:pPr marL="360363" lvl="0">
                <a:defRPr/>
              </a:pPr>
              <a:r>
                <a:rPr lang="tr-TR" sz="1200" kern="0" dirty="0">
                  <a:solidFill>
                    <a:prstClr val="black"/>
                  </a:solidFill>
                  <a:latin typeface="Arial" panose="020B0604020202020204" pitchFamily="34" charset="0"/>
                </a:rPr>
                <a:t>                                           1. Çeyrek Dönem 2022</a:t>
              </a: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kumimoji="0" lang="tr-TR" sz="1200" b="1" i="0" u="none" strike="noStrike" kern="0" cap="none" spc="0" normalizeH="0" noProof="0" dirty="0">
                  <a:ln>
                    <a:noFill/>
                  </a:ln>
                  <a:solidFill>
                    <a:prstClr val="black"/>
                  </a:solidFill>
                  <a:effectLst/>
                  <a:uLnTx/>
                  <a:uFillTx/>
                  <a:latin typeface="Arial" panose="020B0604020202020204" pitchFamily="34" charset="0"/>
                </a:rPr>
                <a:t> </a:t>
              </a:r>
              <a:r>
                <a:rPr lang="tr-TR" sz="1200" kern="0" dirty="0">
                  <a:solidFill>
                    <a:prstClr val="black"/>
                  </a:solidFill>
                  <a:latin typeface="Arial" panose="020B0604020202020204" pitchFamily="34" charset="0"/>
                </a:rPr>
                <a:t>İl Sağlık Müdürlükleri</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p>
            <a:p>
              <a:pPr marL="265113" lvl="0">
                <a:defRPr/>
              </a:pPr>
              <a:r>
                <a:rPr lang="tr-TR" sz="1200" kern="0" dirty="0">
                  <a:solidFill>
                    <a:prstClr val="black"/>
                  </a:solidFill>
                  <a:latin typeface="Arial" panose="020B0604020202020204" pitchFamily="34" charset="0"/>
                </a:rPr>
                <a:t>Yönetim Hizmetleri Genel Müdürlüğü</a:t>
              </a:r>
            </a:p>
          </p:txBody>
        </p:sp>
      </p:grpSp>
      <p:sp>
        <p:nvSpPr>
          <p:cNvPr id="5" name="Slayt Numarası Yer Tutucusu 4"/>
          <p:cNvSpPr>
            <a:spLocks noGrp="1"/>
          </p:cNvSpPr>
          <p:nvPr>
            <p:ph type="sldNum" sz="quarter" idx="12"/>
          </p:nvPr>
        </p:nvSpPr>
        <p:spPr>
          <a:xfrm>
            <a:off x="9448800" y="6492875"/>
            <a:ext cx="2743200" cy="365125"/>
          </a:xfrm>
        </p:spPr>
        <p:txBody>
          <a:bodyPr/>
          <a:lstStyle/>
          <a:p>
            <a:fld id="{56EDF3C1-8E23-4A12-B85D-7F7F384C8C5A}" type="slidenum">
              <a:rPr lang="tr-TR" smtClean="0">
                <a:solidFill>
                  <a:prstClr val="black">
                    <a:tint val="75000"/>
                  </a:prstClr>
                </a:solidFill>
              </a:rPr>
              <a:pPr/>
              <a:t>59</a:t>
            </a:fld>
            <a:r>
              <a:rPr lang="tr-TR" dirty="0">
                <a:solidFill>
                  <a:prstClr val="black">
                    <a:tint val="75000"/>
                  </a:prstClr>
                </a:solidFill>
              </a:rPr>
              <a:t> / 67</a:t>
            </a:r>
          </a:p>
        </p:txBody>
      </p:sp>
    </p:spTree>
    <p:extLst>
      <p:ext uri="{BB962C8B-B14F-4D97-AF65-F5344CB8AC3E}">
        <p14:creationId xmlns:p14="http://schemas.microsoft.com/office/powerpoint/2010/main" val="387586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3"/>
          <p:cNvSpPr>
            <a:spLocks noGrp="1"/>
          </p:cNvSpPr>
          <p:nvPr>
            <p:ph type="title"/>
          </p:nvPr>
        </p:nvSpPr>
        <p:spPr>
          <a:xfrm>
            <a:off x="1448174" y="262503"/>
            <a:ext cx="10371294" cy="728889"/>
          </a:xfrm>
        </p:spPr>
        <p:txBody>
          <a:bodyPr vert="horz" lIns="93297" tIns="46649" rIns="93297" bIns="46649" rtlCol="0" anchor="ctr">
            <a:noAutofit/>
          </a:bodyPr>
          <a:lstStyle/>
          <a:p>
            <a:pPr defTabSz="932962">
              <a:lnSpc>
                <a:spcPct val="150000"/>
              </a:lnSpc>
            </a:pPr>
            <a:r>
              <a:rPr lang="tr-TR" sz="1800" dirty="0">
                <a:solidFill>
                  <a:srgbClr val="C00000"/>
                </a:solidFill>
                <a:cs typeface="Arial" panose="020B0604020202020204" pitchFamily="34" charset="0"/>
              </a:rPr>
              <a:t>2021-2022 KAMU İÇ KONTROL STANDARTLARINA UYUM EYLEM PLANI EYLEMLERİNİN MERKEZ HARCAMA BİRİMLERİNE GÖRE DAĞILIMI</a:t>
            </a:r>
          </a:p>
        </p:txBody>
      </p:sp>
      <p:sp>
        <p:nvSpPr>
          <p:cNvPr id="12" name="Slayt Numarası Yer Tutucusu 11"/>
          <p:cNvSpPr>
            <a:spLocks noGrp="1"/>
          </p:cNvSpPr>
          <p:nvPr>
            <p:ph type="sldNum" sz="quarter" idx="12"/>
          </p:nvPr>
        </p:nvSpPr>
        <p:spPr>
          <a:xfrm>
            <a:off x="11336867" y="6492875"/>
            <a:ext cx="855133" cy="365125"/>
          </a:xfrm>
        </p:spPr>
        <p:txBody>
          <a:bodyPr/>
          <a:lstStyle/>
          <a:p>
            <a:fld id="{56EDF3C1-8E23-4A12-B85D-7F7F384C8C5A}" type="slidenum">
              <a:rPr lang="tr-TR" smtClean="0">
                <a:solidFill>
                  <a:prstClr val="black">
                    <a:tint val="75000"/>
                  </a:prstClr>
                </a:solidFill>
              </a:rPr>
              <a:pPr/>
              <a:t>6</a:t>
            </a:fld>
            <a:r>
              <a:rPr lang="tr-TR" dirty="0">
                <a:solidFill>
                  <a:prstClr val="black">
                    <a:tint val="75000"/>
                  </a:prstClr>
                </a:solidFill>
              </a:rPr>
              <a:t> / 67</a:t>
            </a:r>
          </a:p>
        </p:txBody>
      </p:sp>
      <p:graphicFrame>
        <p:nvGraphicFramePr>
          <p:cNvPr id="14" name="Tablo 13"/>
          <p:cNvGraphicFramePr>
            <a:graphicFrameLocks noGrp="1"/>
          </p:cNvGraphicFramePr>
          <p:nvPr>
            <p:extLst>
              <p:ext uri="{D42A27DB-BD31-4B8C-83A1-F6EECF244321}">
                <p14:modId xmlns:p14="http://schemas.microsoft.com/office/powerpoint/2010/main" val="3012523333"/>
              </p:ext>
            </p:extLst>
          </p:nvPr>
        </p:nvGraphicFramePr>
        <p:xfrm>
          <a:off x="262466" y="1415843"/>
          <a:ext cx="11557002" cy="5077029"/>
        </p:xfrm>
        <a:graphic>
          <a:graphicData uri="http://schemas.openxmlformats.org/drawingml/2006/table">
            <a:tbl>
              <a:tblPr firstRow="1" bandRow="1">
                <a:tableStyleId>{5C22544A-7EE6-4342-B048-85BDC9FD1C3A}</a:tableStyleId>
              </a:tblPr>
              <a:tblGrid>
                <a:gridCol w="9268300">
                  <a:extLst>
                    <a:ext uri="{9D8B030D-6E8A-4147-A177-3AD203B41FA5}">
                      <a16:colId xmlns:a16="http://schemas.microsoft.com/office/drawing/2014/main" xmlns="" val="20000"/>
                    </a:ext>
                  </a:extLst>
                </a:gridCol>
                <a:gridCol w="2288702">
                  <a:extLst>
                    <a:ext uri="{9D8B030D-6E8A-4147-A177-3AD203B41FA5}">
                      <a16:colId xmlns:a16="http://schemas.microsoft.com/office/drawing/2014/main" xmlns="" val="20001"/>
                    </a:ext>
                  </a:extLst>
                </a:gridCol>
              </a:tblGrid>
              <a:tr h="668485">
                <a:tc>
                  <a:txBody>
                    <a:bodyPr/>
                    <a:lstStyle/>
                    <a:p>
                      <a:pPr algn="ctr"/>
                      <a:r>
                        <a:rPr lang="tr-TR" sz="1800" dirty="0">
                          <a:latin typeface="Times New Roman" panose="02020603050405020304" pitchFamily="18" charset="0"/>
                          <a:cs typeface="Times New Roman" panose="02020603050405020304" pitchFamily="18" charset="0"/>
                        </a:rPr>
                        <a:t>Eylem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dirty="0">
                          <a:latin typeface="Times New Roman" panose="02020603050405020304" pitchFamily="18" charset="0"/>
                          <a:cs typeface="Times New Roman" panose="02020603050405020304" pitchFamily="18" charset="0"/>
                        </a:rPr>
                        <a:t>Sorumlu Birim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29792">
                <a:tc>
                  <a:txBody>
                    <a:bodyPr/>
                    <a:lstStyle/>
                    <a:p>
                      <a:pPr algn="l" fontAlgn="ctr"/>
                      <a:r>
                        <a:rPr lang="tr-TR" sz="1200" b="0" i="0" u="none" strike="noStrike" dirty="0">
                          <a:solidFill>
                            <a:srgbClr val="000000"/>
                          </a:solidFill>
                          <a:effectLst/>
                          <a:latin typeface="Times New Roman" panose="02020603050405020304" pitchFamily="18" charset="0"/>
                        </a:rPr>
                        <a:t>Personele yönelik yılda bir kez olmak üzere memnuniyet anketi yapılması, sonuçların değerlendirilerek raporlanması </a:t>
                      </a:r>
                    </a:p>
                  </a:txBody>
                  <a:tcPr marL="7620" marR="7620" marT="762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tr-TR" sz="1200" b="0" i="0" u="none" strike="noStrike" dirty="0">
                          <a:solidFill>
                            <a:srgbClr val="000000"/>
                          </a:solidFill>
                          <a:effectLst/>
                          <a:latin typeface="Times New Roman" panose="02020603050405020304" pitchFamily="18" charset="0"/>
                        </a:rPr>
                        <a:t>Sağlığın Geliştirilmesi Genel Müdürlüğü</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629792">
                <a:tc>
                  <a:txBody>
                    <a:bodyPr/>
                    <a:lstStyle/>
                    <a:p>
                      <a:pPr algn="l" fontAlgn="ctr"/>
                      <a:r>
                        <a:rPr lang="tr-TR" sz="1200" b="0" i="0" u="none" strike="noStrike" dirty="0">
                          <a:solidFill>
                            <a:srgbClr val="000000"/>
                          </a:solidFill>
                          <a:effectLst/>
                          <a:latin typeface="Times New Roman" panose="02020603050405020304" pitchFamily="18" charset="0"/>
                        </a:rPr>
                        <a:t>Standart Dosya Planı kodlarının arşivlenme sistemine göre yazışmalarda etkin bir şekilde kullanılması amacıyla eğitim düzenlenmesi</a:t>
                      </a:r>
                    </a:p>
                    <a:p>
                      <a:pPr algn="l" fontAlgn="ctr"/>
                      <a:r>
                        <a:rPr lang="tr-TR" sz="1200" b="0" i="0" u="none" strike="noStrike" dirty="0">
                          <a:solidFill>
                            <a:srgbClr val="000000"/>
                          </a:solidFill>
                          <a:effectLst/>
                          <a:latin typeface="Times New Roman" panose="02020603050405020304" pitchFamily="18" charset="0"/>
                        </a:rPr>
                        <a:t>(yüz yüze/uzaktan)</a:t>
                      </a:r>
                    </a:p>
                  </a:txBody>
                  <a:tcPr marL="7620" marR="7620" marT="7620" marB="0" anchor="ctr">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Yönetim Hizmetleri Genel Müdürlüğü</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629792">
                <a:tc>
                  <a:txBody>
                    <a:bodyPr/>
                    <a:lstStyle/>
                    <a:p>
                      <a:pPr algn="l" fontAlgn="ctr"/>
                      <a:r>
                        <a:rPr lang="tr-TR" sz="1200" b="0" i="0" u="none" strike="noStrike" dirty="0">
                          <a:solidFill>
                            <a:srgbClr val="000000"/>
                          </a:solidFill>
                          <a:effectLst/>
                          <a:latin typeface="Times New Roman" panose="02020603050405020304" pitchFamily="18" charset="0"/>
                        </a:rPr>
                        <a:t>Muhasebe Yetkilileri tarafından görev alanı ile ilgili sık karşılaşılan sorunlar hakkında  yılda en az bir defa ilgili personeline eğitim verilmesi</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((yüz yüze/uzaktan)</a:t>
                      </a:r>
                    </a:p>
                  </a:txBody>
                  <a:tcPr marL="7620" marR="7620" marT="7620" marB="0" anchor="ctr">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Strateji Geliştirme Başkanlığı</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629792">
                <a:tc>
                  <a:txBody>
                    <a:bodyPr/>
                    <a:lstStyle/>
                    <a:p>
                      <a:pPr algn="l" fontAlgn="ctr"/>
                      <a:r>
                        <a:rPr lang="tr-TR" sz="1200" b="0" i="0" u="none" strike="noStrike" dirty="0">
                          <a:solidFill>
                            <a:srgbClr val="000000"/>
                          </a:solidFill>
                          <a:effectLst/>
                          <a:latin typeface="Times New Roman" panose="02020603050405020304" pitchFamily="18" charset="0"/>
                        </a:rPr>
                        <a:t>İç kontrol sistemine yönelik toplantıların/eğitimlerin yapılması (uzaktan/yüz yüze/yerinde)</a:t>
                      </a:r>
                    </a:p>
                  </a:txBody>
                  <a:tcPr marL="7620" marR="7620" marT="7620" marB="0" anchor="ctr">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Strateji Geliştirme Başkanlığı</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629792">
                <a:tc>
                  <a:txBody>
                    <a:bodyPr/>
                    <a:lstStyle/>
                    <a:p>
                      <a:pPr algn="l" fontAlgn="ctr"/>
                      <a:r>
                        <a:rPr lang="tr-TR" sz="1200" b="0" i="0" u="none" strike="noStrike" dirty="0">
                          <a:solidFill>
                            <a:srgbClr val="000000"/>
                          </a:solidFill>
                          <a:effectLst/>
                          <a:latin typeface="Times New Roman" panose="02020603050405020304" pitchFamily="18" charset="0"/>
                        </a:rPr>
                        <a:t>Tüm Hastane/</a:t>
                      </a:r>
                      <a:r>
                        <a:rPr lang="tr-TR" sz="1200" b="0" i="0" u="none" strike="noStrike" dirty="0" err="1">
                          <a:solidFill>
                            <a:srgbClr val="000000"/>
                          </a:solidFill>
                          <a:effectLst/>
                          <a:latin typeface="Times New Roman" panose="02020603050405020304" pitchFamily="18" charset="0"/>
                        </a:rPr>
                        <a:t>ADSM'lerin</a:t>
                      </a:r>
                      <a:r>
                        <a:rPr lang="tr-TR" sz="1200" b="0" i="0" u="none" strike="noStrike" dirty="0">
                          <a:solidFill>
                            <a:srgbClr val="000000"/>
                          </a:solidFill>
                          <a:effectLst/>
                          <a:latin typeface="Times New Roman" panose="02020603050405020304" pitchFamily="18" charset="0"/>
                        </a:rPr>
                        <a:t> mali iş süreçlerini oluşturabilmesi için Strateji Geliştirme Başkanlığınca prosedür yayımlanması</a:t>
                      </a:r>
                      <a:endParaRPr lang="tr-TR" sz="1200" b="1" i="0" u="none" strike="noStrike" dirty="0">
                        <a:solidFill>
                          <a:srgbClr val="000000"/>
                        </a:solidFill>
                        <a:effectLst/>
                        <a:latin typeface="Times New Roman" panose="02020603050405020304" pitchFamily="18" charset="0"/>
                      </a:endParaRPr>
                    </a:p>
                  </a:txBody>
                  <a:tcPr marL="7620" marR="7620" marT="7620" marB="0" anchor="ctr">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Strateji Geliştirme Başkanlığı</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629792">
                <a:tc>
                  <a:txBody>
                    <a:bodyPr/>
                    <a:lstStyle/>
                    <a:p>
                      <a:pPr algn="l" fontAlgn="ctr"/>
                      <a:r>
                        <a:rPr lang="tr-TR" sz="1200" b="0" i="0" u="none" strike="noStrike" dirty="0">
                          <a:solidFill>
                            <a:srgbClr val="000000"/>
                          </a:solidFill>
                          <a:effectLst/>
                          <a:latin typeface="Times New Roman" panose="02020603050405020304" pitchFamily="18" charset="0"/>
                        </a:rPr>
                        <a:t>İç Kontrol Sistemi Soru Formunun hazırlanması ve uygulama metodolojisinin belirlenmesi</a:t>
                      </a:r>
                    </a:p>
                  </a:txBody>
                  <a:tcPr marL="7620" marR="7620" marT="7620" marB="0" anchor="ctr">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Strateji Geliştirme Başkanlığı</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629792">
                <a:tc>
                  <a:txBody>
                    <a:bodyPr/>
                    <a:lstStyle/>
                    <a:p>
                      <a:pPr algn="l" fontAlgn="ctr"/>
                      <a:r>
                        <a:rPr lang="tr-TR" sz="1200" b="0" i="0" u="none" strike="noStrike" dirty="0">
                          <a:solidFill>
                            <a:srgbClr val="000000"/>
                          </a:solidFill>
                          <a:effectLst/>
                          <a:latin typeface="Times New Roman" panose="02020603050405020304" pitchFamily="18" charset="0"/>
                        </a:rPr>
                        <a:t>Bakanlık İç Kontrol Sistemi Değerlendirme Raporunun oluşturulması</a:t>
                      </a:r>
                    </a:p>
                  </a:txBody>
                  <a:tcPr marL="7620" marR="7620" marT="7620" marB="0" anchor="ctr">
                    <a:lnR w="12700" cap="flat" cmpd="sng" algn="ctr">
                      <a:noFill/>
                      <a:prstDash val="solid"/>
                      <a:round/>
                      <a:headEnd type="none" w="med" len="med"/>
                      <a:tailEnd type="none" w="med" len="med"/>
                    </a:lnR>
                  </a:tcPr>
                </a:tc>
                <a:tc>
                  <a:txBody>
                    <a:bodyPr/>
                    <a:lstStyle/>
                    <a:p>
                      <a:pPr algn="l" fontAlgn="ctr"/>
                      <a:r>
                        <a:rPr lang="tr-TR" sz="1200" b="0" i="0" u="none" strike="noStrike" dirty="0">
                          <a:solidFill>
                            <a:srgbClr val="000000"/>
                          </a:solidFill>
                          <a:effectLst/>
                          <a:latin typeface="Times New Roman" panose="02020603050405020304" pitchFamily="18" charset="0"/>
                        </a:rPr>
                        <a:t>Strateji Geliştirme Başkanlığı</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04778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9084087" y="1802885"/>
            <a:ext cx="2507549" cy="1880662"/>
          </a:xfrm>
          <a:prstGeom prst="flowChartMultidocument">
            <a:avLst/>
          </a:prstGeom>
          <a:noFill/>
          <a:ln w="28575" cap="flat" cmpd="sng" algn="ctr">
            <a:solidFill>
              <a:schemeClr val="tx1"/>
            </a:solidFill>
            <a:prstDash val="solid"/>
            <a:miter lim="800000"/>
          </a:ln>
          <a:effectLst/>
        </p:spPr>
        <p:txBody>
          <a:bodyPr rtlCol="0" anchor="ctr"/>
          <a:lstStyle/>
          <a:p>
            <a:pPr algn="ctr"/>
            <a:r>
              <a:rPr lang="it-IT" sz="1400" b="1" kern="0" dirty="0">
                <a:solidFill>
                  <a:sysClr val="windowText" lastClr="000000"/>
                </a:solidFill>
                <a:latin typeface="Arial" panose="020B0604020202020204" pitchFamily="34" charset="0"/>
              </a:rPr>
              <a:t>İç Kontrol Sistemi Soru Formu/ Uygulama Metodoloji Duyurusu</a:t>
            </a:r>
            <a:endParaRPr lang="da-DK"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p:txBody>
          <a:bodyPr/>
          <a:lstStyle/>
          <a:p>
            <a:r>
              <a:rPr lang="tr-TR" dirty="0"/>
              <a:t>İZLEME STANDARTLARI</a:t>
            </a:r>
          </a:p>
        </p:txBody>
      </p:sp>
      <p:grpSp>
        <p:nvGrpSpPr>
          <p:cNvPr id="4" name="Grup 3"/>
          <p:cNvGrpSpPr/>
          <p:nvPr/>
        </p:nvGrpSpPr>
        <p:grpSpPr>
          <a:xfrm>
            <a:off x="437081" y="1648069"/>
            <a:ext cx="9981536" cy="4827490"/>
            <a:chOff x="76862" y="1277441"/>
            <a:chExt cx="10709671" cy="5179646"/>
          </a:xfrm>
        </p:grpSpPr>
        <p:sp>
          <p:nvSpPr>
            <p:cNvPr id="42" name="Yuvarlatılmış Dikdörtgen 41"/>
            <p:cNvSpPr/>
            <p:nvPr/>
          </p:nvSpPr>
          <p:spPr>
            <a:xfrm>
              <a:off x="5946228" y="5340322"/>
              <a:ext cx="4621538" cy="111676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a:t>
              </a:r>
              <a:r>
                <a:rPr lang="tr-TR" sz="1200" kern="0" dirty="0">
                  <a:solidFill>
                    <a:prstClr val="black"/>
                  </a:solidFill>
                  <a:latin typeface="Arial" panose="020B0604020202020204" pitchFamily="34" charset="0"/>
                </a:rPr>
                <a:t>4. Çeyrek Dönem 2021</a:t>
              </a:r>
            </a:p>
            <a:p>
              <a:pPr marL="360363">
                <a:defRPr/>
              </a:pPr>
              <a:r>
                <a:rPr lang="tr-TR" sz="1200" kern="0" dirty="0">
                  <a:solidFill>
                    <a:prstClr val="black"/>
                  </a:solidFill>
                  <a:latin typeface="Arial" panose="020B0604020202020204" pitchFamily="34" charset="0"/>
                </a:rPr>
                <a:t>		         4. Çeyrek Dönem 2022</a:t>
              </a:r>
            </a:p>
            <a:p>
              <a:pPr marL="360363" lvl="0">
                <a:defRPr/>
              </a:pPr>
              <a:endParaRPr lang="tr-TR" sz="1200" kern="0" dirty="0">
                <a:solidFill>
                  <a:prstClr val="black"/>
                </a:solidFill>
                <a:latin typeface="Arial" panose="020B0604020202020204" pitchFamily="34" charset="0"/>
              </a:endParaRP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lang="tr-TR" sz="1200" b="1" kern="0" dirty="0">
                  <a:solidFill>
                    <a:prstClr val="black"/>
                  </a:solidFill>
                  <a:latin typeface="Arial" panose="020B0604020202020204" pitchFamily="34" charset="0"/>
                </a:rPr>
                <a:t> </a:t>
              </a:r>
              <a:r>
                <a:rPr lang="tr-TR" sz="1200" kern="0" dirty="0">
                  <a:solidFill>
                    <a:prstClr val="black"/>
                  </a:solidFill>
                  <a:latin typeface="Arial" panose="020B0604020202020204" pitchFamily="34" charset="0"/>
                </a:rPr>
                <a:t>Strateji Geliştirme Başkanlığı</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p>
            <a:p>
              <a:pPr marL="265113" lvl="0">
                <a:defRPr/>
              </a:pPr>
              <a:r>
                <a:rPr lang="tr-TR" sz="1200" kern="0" dirty="0">
                  <a:solidFill>
                    <a:prstClr val="black"/>
                  </a:solidFill>
                  <a:latin typeface="Arial" panose="020B0604020202020204" pitchFamily="34" charset="0"/>
                </a:rPr>
                <a:t>Merkez Birimler/İl Sağlık Müdürlükleri</a:t>
              </a:r>
            </a:p>
          </p:txBody>
        </p:sp>
        <p:sp>
          <p:nvSpPr>
            <p:cNvPr id="15" name="Beşgen 14"/>
            <p:cNvSpPr/>
            <p:nvPr/>
          </p:nvSpPr>
          <p:spPr>
            <a:xfrm>
              <a:off x="3669507" y="3151526"/>
              <a:ext cx="5506276" cy="907510"/>
            </a:xfrm>
            <a:prstGeom prst="homePlate">
              <a:avLst/>
            </a:prstGeom>
            <a:solidFill>
              <a:srgbClr val="FF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black"/>
                  </a:solidFill>
                  <a:latin typeface="Arial" panose="020B0604020202020204" pitchFamily="34" charset="0"/>
                </a:rPr>
                <a:t>İç kontrol sistemi, sürekli izleme veya özel bir değerlendirme yapma veya bu iki yöntem birlikte kullanılarak değerlendirilmelidir.</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Beşgen 16"/>
            <p:cNvSpPr/>
            <p:nvPr/>
          </p:nvSpPr>
          <p:spPr>
            <a:xfrm>
              <a:off x="4461934" y="4074566"/>
              <a:ext cx="6324599" cy="1124887"/>
            </a:xfrm>
            <a:prstGeom prst="homePlate">
              <a:avLst/>
            </a:prstGeom>
            <a:solidFill>
              <a:srgbClr val="FF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446088" lvl="0">
                <a:defRPr/>
              </a:pPr>
              <a:r>
                <a:rPr lang="tr-TR" sz="1200" kern="0" dirty="0">
                  <a:solidFill>
                    <a:prstClr val="black"/>
                  </a:solidFill>
                  <a:latin typeface="Arial" panose="020B0604020202020204" pitchFamily="34" charset="0"/>
                </a:rPr>
                <a:t>İç Kontrol Sistemi Soru Formunun hazırlanması ve uygulama metodolojisinin belirlenmesi</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18" name="Beşgen 17"/>
            <p:cNvSpPr/>
            <p:nvPr/>
          </p:nvSpPr>
          <p:spPr>
            <a:xfrm>
              <a:off x="3072215" y="2216270"/>
              <a:ext cx="4896329" cy="900000"/>
            </a:xfrm>
            <a:prstGeom prst="homePlate">
              <a:avLst/>
            </a:prstGeom>
            <a:solidFill>
              <a:srgbClr val="C8C8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rPr>
                <a:t>İç Kontrolün Değerlendirilmesi: </a:t>
              </a:r>
              <a:r>
                <a:rPr lang="tr-TR" sz="1200" kern="0" dirty="0">
                  <a:solidFill>
                    <a:prstClr val="white"/>
                  </a:solidFill>
                  <a:latin typeface="Arial" panose="020B0604020202020204" pitchFamily="34" charset="0"/>
                </a:rPr>
                <a:t>İdareler iç kontrol sistemini yılda en az bir kez değerlendirmelidir.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0" name="Beşgen 19"/>
            <p:cNvSpPr/>
            <p:nvPr/>
          </p:nvSpPr>
          <p:spPr>
            <a:xfrm>
              <a:off x="2495270" y="1283774"/>
              <a:ext cx="4461247" cy="900000"/>
            </a:xfrm>
            <a:prstGeom prst="homePlate">
              <a:avLst/>
            </a:prstGeom>
            <a:solidFill>
              <a:srgbClr val="8C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İZLEME</a:t>
              </a:r>
            </a:p>
          </p:txBody>
        </p:sp>
        <p:sp>
          <p:nvSpPr>
            <p:cNvPr id="21" name="Serbest Form 20"/>
            <p:cNvSpPr/>
            <p:nvPr/>
          </p:nvSpPr>
          <p:spPr>
            <a:xfrm>
              <a:off x="1882506" y="1277441"/>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5</a:t>
              </a:r>
            </a:p>
          </p:txBody>
        </p:sp>
        <p:sp>
          <p:nvSpPr>
            <p:cNvPr id="22" name="Serbest Form 21"/>
            <p:cNvSpPr/>
            <p:nvPr/>
          </p:nvSpPr>
          <p:spPr>
            <a:xfrm>
              <a:off x="1276531" y="2216269"/>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İS 17</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23" name="Serbest Form 22"/>
            <p:cNvSpPr/>
            <p:nvPr/>
          </p:nvSpPr>
          <p:spPr>
            <a:xfrm>
              <a:off x="680255" y="3159035"/>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İS 17.1</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Serbest Form 23"/>
            <p:cNvSpPr/>
            <p:nvPr/>
          </p:nvSpPr>
          <p:spPr>
            <a:xfrm>
              <a:off x="76862" y="4076103"/>
              <a:ext cx="4926305" cy="1124887"/>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E.17.1.1</a:t>
              </a:r>
              <a:endPar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5" name="Slayt Numarası Yer Tutucusu 4"/>
          <p:cNvSpPr>
            <a:spLocks noGrp="1"/>
          </p:cNvSpPr>
          <p:nvPr>
            <p:ph type="sldNum" sz="quarter" idx="12"/>
          </p:nvPr>
        </p:nvSpPr>
        <p:spPr>
          <a:xfrm>
            <a:off x="9448800" y="6475559"/>
            <a:ext cx="2743200" cy="365125"/>
          </a:xfrm>
        </p:spPr>
        <p:txBody>
          <a:bodyPr/>
          <a:lstStyle/>
          <a:p>
            <a:fld id="{56EDF3C1-8E23-4A12-B85D-7F7F384C8C5A}" type="slidenum">
              <a:rPr lang="tr-TR" smtClean="0">
                <a:solidFill>
                  <a:prstClr val="black">
                    <a:tint val="75000"/>
                  </a:prstClr>
                </a:solidFill>
              </a:rPr>
              <a:pPr/>
              <a:t>60</a:t>
            </a:fld>
            <a:r>
              <a:rPr lang="tr-TR" dirty="0">
                <a:solidFill>
                  <a:prstClr val="black">
                    <a:tint val="75000"/>
                  </a:prstClr>
                </a:solidFill>
              </a:rPr>
              <a:t> / 67</a:t>
            </a:r>
          </a:p>
        </p:txBody>
      </p:sp>
    </p:spTree>
    <p:extLst>
      <p:ext uri="{BB962C8B-B14F-4D97-AF65-F5344CB8AC3E}">
        <p14:creationId xmlns:p14="http://schemas.microsoft.com/office/powerpoint/2010/main" val="331991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9084087" y="1802885"/>
            <a:ext cx="2507549" cy="1880662"/>
          </a:xfrm>
          <a:prstGeom prst="flowChartMultidocument">
            <a:avLst/>
          </a:prstGeom>
          <a:noFill/>
          <a:ln w="28575" cap="flat" cmpd="sng" algn="ctr">
            <a:solidFill>
              <a:schemeClr val="tx1"/>
            </a:solidFill>
            <a:prstDash val="solid"/>
            <a:miter lim="800000"/>
          </a:ln>
          <a:effectLst/>
        </p:spPr>
        <p:txBody>
          <a:bodyPr rtlCol="0" anchor="ctr"/>
          <a:lstStyle/>
          <a:p>
            <a:r>
              <a:rPr lang="it-IT" sz="1400" b="1" kern="0" dirty="0">
                <a:solidFill>
                  <a:sysClr val="windowText" lastClr="000000"/>
                </a:solidFill>
                <a:latin typeface="Arial" panose="020B0604020202020204" pitchFamily="34" charset="0"/>
              </a:rPr>
              <a:t>İç Kontrol Sistemi Soru Formu</a:t>
            </a:r>
            <a:endParaRPr lang="da-DK"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p:txBody>
          <a:bodyPr/>
          <a:lstStyle/>
          <a:p>
            <a:r>
              <a:rPr lang="tr-TR" dirty="0"/>
              <a:t>İZLEME STANDARTLARI</a:t>
            </a:r>
          </a:p>
        </p:txBody>
      </p:sp>
      <p:grpSp>
        <p:nvGrpSpPr>
          <p:cNvPr id="4" name="Grup 3"/>
          <p:cNvGrpSpPr/>
          <p:nvPr/>
        </p:nvGrpSpPr>
        <p:grpSpPr>
          <a:xfrm>
            <a:off x="437081" y="1648069"/>
            <a:ext cx="9981536" cy="4827490"/>
            <a:chOff x="76862" y="1277441"/>
            <a:chExt cx="10709671" cy="5179646"/>
          </a:xfrm>
        </p:grpSpPr>
        <p:sp>
          <p:nvSpPr>
            <p:cNvPr id="42" name="Yuvarlatılmış Dikdörtgen 41"/>
            <p:cNvSpPr/>
            <p:nvPr/>
          </p:nvSpPr>
          <p:spPr>
            <a:xfrm>
              <a:off x="5946228" y="5340322"/>
              <a:ext cx="4621538" cy="111676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a:t>
              </a:r>
              <a:r>
                <a:rPr lang="tr-TR" sz="1200" kern="0" dirty="0">
                  <a:solidFill>
                    <a:prstClr val="black"/>
                  </a:solidFill>
                  <a:latin typeface="Arial" panose="020B0604020202020204" pitchFamily="34" charset="0"/>
                </a:rPr>
                <a:t>4. Çeyrek Dönem 2021</a:t>
              </a:r>
            </a:p>
            <a:p>
              <a:pPr marL="360363">
                <a:defRPr/>
              </a:pPr>
              <a:r>
                <a:rPr lang="tr-TR" sz="1200" kern="0" dirty="0">
                  <a:solidFill>
                    <a:prstClr val="black"/>
                  </a:solidFill>
                  <a:latin typeface="Arial" panose="020B0604020202020204" pitchFamily="34" charset="0"/>
                </a:rPr>
                <a:t>		         4. Çeyrek Dönem 2022</a:t>
              </a:r>
            </a:p>
            <a:p>
              <a:pPr marL="360363" lvl="0">
                <a:defRPr/>
              </a:pPr>
              <a:endParaRPr lang="tr-TR" sz="1200" kern="0" dirty="0">
                <a:solidFill>
                  <a:prstClr val="black"/>
                </a:solidFill>
                <a:latin typeface="Arial" panose="020B0604020202020204" pitchFamily="34" charset="0"/>
              </a:endParaRP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lang="tr-TR" sz="1200" b="1" kern="0" dirty="0">
                  <a:solidFill>
                    <a:prstClr val="black"/>
                  </a:solidFill>
                  <a:latin typeface="Arial" panose="020B0604020202020204" pitchFamily="34" charset="0"/>
                </a:rPr>
                <a:t> </a:t>
              </a:r>
              <a:r>
                <a:rPr lang="tr-TR" sz="1200" kern="0" dirty="0">
                  <a:solidFill>
                    <a:prstClr val="black"/>
                  </a:solidFill>
                  <a:latin typeface="Arial" panose="020B0604020202020204" pitchFamily="34" charset="0"/>
                </a:rPr>
                <a:t>Merkez Birimler/İl Sağlık Müdürlükleri</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r>
                <a:rPr lang="tr-TR" sz="1200" kern="0" dirty="0">
                  <a:solidFill>
                    <a:prstClr val="black"/>
                  </a:solidFill>
                  <a:latin typeface="Arial" panose="020B0604020202020204" pitchFamily="34" charset="0"/>
                </a:rPr>
                <a:t>Strateji Geliştirme Başkanlığı</a:t>
              </a:r>
            </a:p>
          </p:txBody>
        </p:sp>
        <p:sp>
          <p:nvSpPr>
            <p:cNvPr id="15" name="Beşgen 14"/>
            <p:cNvSpPr/>
            <p:nvPr/>
          </p:nvSpPr>
          <p:spPr>
            <a:xfrm>
              <a:off x="3669507" y="3151526"/>
              <a:ext cx="5506276" cy="907510"/>
            </a:xfrm>
            <a:prstGeom prst="homePlate">
              <a:avLst/>
            </a:prstGeom>
            <a:solidFill>
              <a:srgbClr val="FF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black"/>
                  </a:solidFill>
                  <a:latin typeface="Arial" panose="020B0604020202020204" pitchFamily="34" charset="0"/>
                </a:rPr>
                <a:t>İç kontrol sistemi, sürekli izleme veya özel bir değerlendirme yapma veya bu iki yöntem birlikte kullanılarak değerlendirilmelidir.</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7" name="Beşgen 16"/>
            <p:cNvSpPr/>
            <p:nvPr/>
          </p:nvSpPr>
          <p:spPr>
            <a:xfrm>
              <a:off x="4461934" y="4074566"/>
              <a:ext cx="6324599" cy="1124887"/>
            </a:xfrm>
            <a:prstGeom prst="homePlate">
              <a:avLst/>
            </a:prstGeom>
            <a:solidFill>
              <a:srgbClr val="FF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446088" lvl="0">
                <a:defRPr/>
              </a:pPr>
              <a:r>
                <a:rPr lang="tr-TR" sz="1200" b="1" u="sng" kern="0" dirty="0">
                  <a:solidFill>
                    <a:prstClr val="black"/>
                  </a:solidFill>
                  <a:latin typeface="Arial" panose="020B0604020202020204" pitchFamily="34" charset="0"/>
                </a:rPr>
                <a:t>Daire Başkanlığı/Başkanlık düzeyinde</a:t>
              </a:r>
              <a:r>
                <a:rPr lang="tr-TR" sz="1200" kern="0" dirty="0">
                  <a:solidFill>
                    <a:prstClr val="black"/>
                  </a:solidFill>
                  <a:latin typeface="Arial" panose="020B0604020202020204" pitchFamily="34" charset="0"/>
                </a:rPr>
                <a:t> İç Kontrol Sistemi Soru Formunun uygulanarak Strateji Geliştirme Başkanlığına bildirilmesi</a:t>
              </a:r>
            </a:p>
            <a:p>
              <a:pPr marL="446088" lvl="0">
                <a:defRPr/>
              </a:pPr>
              <a:r>
                <a:rPr lang="tr-TR" sz="1200" kern="0" dirty="0">
                  <a:solidFill>
                    <a:prstClr val="black"/>
                  </a:solidFill>
                  <a:latin typeface="Arial" panose="020B0604020202020204" pitchFamily="34" charset="0"/>
                </a:rPr>
                <a:t>(Her Daire Başkanlığı/Başkanlıktan biri Yönetici olmak üzere en az iki soru formunun doldurularak sisteme yüklenmesi)</a:t>
              </a:r>
              <a:endParaRPr kumimoji="0" lang="tr-TR" sz="1200" i="0" strike="noStrike" kern="0" cap="none" spc="0" normalizeH="0" baseline="0" noProof="0" dirty="0">
                <a:ln>
                  <a:noFill/>
                </a:ln>
                <a:solidFill>
                  <a:prstClr val="black"/>
                </a:solidFill>
                <a:effectLst/>
                <a:uLnTx/>
                <a:uFillTx/>
                <a:latin typeface="Arial" panose="020B0604020202020204" pitchFamily="34" charset="0"/>
              </a:endParaRPr>
            </a:p>
          </p:txBody>
        </p:sp>
        <p:sp>
          <p:nvSpPr>
            <p:cNvPr id="18" name="Beşgen 17"/>
            <p:cNvSpPr/>
            <p:nvPr/>
          </p:nvSpPr>
          <p:spPr>
            <a:xfrm>
              <a:off x="3072215" y="2216270"/>
              <a:ext cx="4896329" cy="900000"/>
            </a:xfrm>
            <a:prstGeom prst="homePlate">
              <a:avLst/>
            </a:prstGeom>
            <a:solidFill>
              <a:srgbClr val="C8C8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rPr>
                <a:t>İç Kontrolün Değerlendirilmesi: </a:t>
              </a:r>
              <a:r>
                <a:rPr lang="tr-TR" sz="1200" kern="0" dirty="0">
                  <a:solidFill>
                    <a:prstClr val="white"/>
                  </a:solidFill>
                  <a:latin typeface="Arial" panose="020B0604020202020204" pitchFamily="34" charset="0"/>
                </a:rPr>
                <a:t>İdareler iç kontrol sistemini yılda en az bir kez değerlendirmelidir.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0" name="Beşgen 19"/>
            <p:cNvSpPr/>
            <p:nvPr/>
          </p:nvSpPr>
          <p:spPr>
            <a:xfrm>
              <a:off x="2495270" y="1283774"/>
              <a:ext cx="4461247" cy="900000"/>
            </a:xfrm>
            <a:prstGeom prst="homePlate">
              <a:avLst/>
            </a:prstGeom>
            <a:solidFill>
              <a:srgbClr val="8C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İZLEME</a:t>
              </a:r>
            </a:p>
          </p:txBody>
        </p:sp>
        <p:sp>
          <p:nvSpPr>
            <p:cNvPr id="21" name="Serbest Form 20"/>
            <p:cNvSpPr/>
            <p:nvPr/>
          </p:nvSpPr>
          <p:spPr>
            <a:xfrm>
              <a:off x="1882506" y="1277441"/>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5</a:t>
              </a:r>
            </a:p>
          </p:txBody>
        </p:sp>
        <p:sp>
          <p:nvSpPr>
            <p:cNvPr id="22" name="Serbest Form 21"/>
            <p:cNvSpPr/>
            <p:nvPr/>
          </p:nvSpPr>
          <p:spPr>
            <a:xfrm>
              <a:off x="1276531" y="2216269"/>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İS 17</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23" name="Serbest Form 22"/>
            <p:cNvSpPr/>
            <p:nvPr/>
          </p:nvSpPr>
          <p:spPr>
            <a:xfrm>
              <a:off x="680255" y="3159035"/>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Genel Şart İS 17.1</a:t>
              </a:r>
              <a:endParaRPr kumimoji="0" lang="tr-TR" sz="12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Serbest Form 23"/>
            <p:cNvSpPr/>
            <p:nvPr/>
          </p:nvSpPr>
          <p:spPr>
            <a:xfrm>
              <a:off x="76862" y="4076103"/>
              <a:ext cx="4926305" cy="1124887"/>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marL="0" marR="0" lvl="0" indent="0" algn="ctr" defTabSz="8890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E.17.1.2</a:t>
              </a:r>
              <a:endParaRPr kumimoji="0" lang="tr-TR" sz="1200" b="1"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5" name="Slayt Numarası Yer Tutucusu 4"/>
          <p:cNvSpPr>
            <a:spLocks noGrp="1"/>
          </p:cNvSpPr>
          <p:nvPr>
            <p:ph type="sldNum" sz="quarter" idx="12"/>
          </p:nvPr>
        </p:nvSpPr>
        <p:spPr>
          <a:xfrm>
            <a:off x="9448800" y="6475559"/>
            <a:ext cx="2743200" cy="365125"/>
          </a:xfrm>
        </p:spPr>
        <p:txBody>
          <a:bodyPr/>
          <a:lstStyle/>
          <a:p>
            <a:fld id="{56EDF3C1-8E23-4A12-B85D-7F7F384C8C5A}" type="slidenum">
              <a:rPr lang="tr-TR" smtClean="0">
                <a:solidFill>
                  <a:prstClr val="black">
                    <a:tint val="75000"/>
                  </a:prstClr>
                </a:solidFill>
              </a:rPr>
              <a:pPr/>
              <a:t>61</a:t>
            </a:fld>
            <a:r>
              <a:rPr lang="tr-TR" dirty="0">
                <a:solidFill>
                  <a:prstClr val="black">
                    <a:tint val="75000"/>
                  </a:prstClr>
                </a:solidFill>
              </a:rPr>
              <a:t> / 67</a:t>
            </a:r>
          </a:p>
        </p:txBody>
      </p:sp>
    </p:spTree>
    <p:extLst>
      <p:ext uri="{BB962C8B-B14F-4D97-AF65-F5344CB8AC3E}">
        <p14:creationId xmlns:p14="http://schemas.microsoft.com/office/powerpoint/2010/main" val="290481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kış Çizelgesi: Çok Sayıda Belge 39"/>
          <p:cNvSpPr/>
          <p:nvPr/>
        </p:nvSpPr>
        <p:spPr>
          <a:xfrm>
            <a:off x="9084087" y="1802885"/>
            <a:ext cx="2507549" cy="1880662"/>
          </a:xfrm>
          <a:prstGeom prst="flowChartMultidocument">
            <a:avLst/>
          </a:prstGeom>
          <a:noFill/>
          <a:ln w="28575" cap="flat" cmpd="sng" algn="ctr">
            <a:solidFill>
              <a:schemeClr val="tx1"/>
            </a:solidFill>
            <a:prstDash val="solid"/>
            <a:miter lim="800000"/>
          </a:ln>
          <a:effectLst/>
        </p:spPr>
        <p:txBody>
          <a:bodyPr rtlCol="0" anchor="ctr"/>
          <a:lstStyle/>
          <a:p>
            <a:r>
              <a:rPr lang="nb-NO" sz="1400" b="1" kern="0" dirty="0">
                <a:solidFill>
                  <a:sysClr val="windowText" lastClr="000000"/>
                </a:solidFill>
                <a:latin typeface="Arial" panose="020B0604020202020204" pitchFamily="34" charset="0"/>
              </a:rPr>
              <a:t>Bakanlık İç Kontrol Sistemi Değerlendirme Raporu</a:t>
            </a:r>
            <a:endParaRPr lang="da-DK" sz="1400" b="1" kern="0" dirty="0">
              <a:solidFill>
                <a:sysClr val="windowText" lastClr="000000"/>
              </a:solidFill>
              <a:latin typeface="Arial" panose="020B0604020202020204" pitchFamily="34" charset="0"/>
            </a:endParaRPr>
          </a:p>
        </p:txBody>
      </p:sp>
      <p:sp>
        <p:nvSpPr>
          <p:cNvPr id="41" name="Unvan 3"/>
          <p:cNvSpPr>
            <a:spLocks noGrp="1"/>
          </p:cNvSpPr>
          <p:nvPr>
            <p:ph type="title"/>
          </p:nvPr>
        </p:nvSpPr>
        <p:spPr/>
        <p:txBody>
          <a:bodyPr/>
          <a:lstStyle/>
          <a:p>
            <a:r>
              <a:rPr lang="tr-TR" dirty="0"/>
              <a:t>İZLEME STANDARTLARI</a:t>
            </a:r>
          </a:p>
        </p:txBody>
      </p:sp>
      <p:grpSp>
        <p:nvGrpSpPr>
          <p:cNvPr id="4" name="Grup 3"/>
          <p:cNvGrpSpPr/>
          <p:nvPr/>
        </p:nvGrpSpPr>
        <p:grpSpPr>
          <a:xfrm>
            <a:off x="437081" y="1648069"/>
            <a:ext cx="9981536" cy="4827490"/>
            <a:chOff x="76862" y="1277441"/>
            <a:chExt cx="10709671" cy="5179646"/>
          </a:xfrm>
        </p:grpSpPr>
        <p:sp>
          <p:nvSpPr>
            <p:cNvPr id="42" name="Yuvarlatılmış Dikdörtgen 41"/>
            <p:cNvSpPr/>
            <p:nvPr/>
          </p:nvSpPr>
          <p:spPr>
            <a:xfrm>
              <a:off x="5946228" y="5340322"/>
              <a:ext cx="4621538" cy="1116765"/>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360363" lvl="0">
                <a:defRPr/>
              </a:pPr>
              <a:r>
                <a:rPr lang="tr-TR" sz="1200" b="1" kern="0" dirty="0">
                  <a:solidFill>
                    <a:prstClr val="black"/>
                  </a:solidFill>
                  <a:latin typeface="Arial" panose="020B0604020202020204" pitchFamily="34" charset="0"/>
                </a:rPr>
                <a:t>TAMAMLANMA TARİHİ:   </a:t>
              </a:r>
              <a:r>
                <a:rPr lang="tr-TR" sz="1200" kern="0" dirty="0">
                  <a:solidFill>
                    <a:prstClr val="black"/>
                  </a:solidFill>
                  <a:latin typeface="Arial" panose="020B0604020202020204" pitchFamily="34" charset="0"/>
                </a:rPr>
                <a:t>4. Çeyrek Dönem 2021</a:t>
              </a:r>
            </a:p>
            <a:p>
              <a:pPr marL="360363">
                <a:defRPr/>
              </a:pPr>
              <a:r>
                <a:rPr lang="tr-TR" sz="1200" kern="0" dirty="0">
                  <a:solidFill>
                    <a:prstClr val="black"/>
                  </a:solidFill>
                  <a:latin typeface="Arial" panose="020B0604020202020204" pitchFamily="34" charset="0"/>
                </a:rPr>
                <a:t>		         4. Çeyrek Dönem 2022</a:t>
              </a:r>
            </a:p>
            <a:p>
              <a:pPr marL="360363" lvl="0">
                <a:defRPr/>
              </a:pPr>
              <a:endParaRPr lang="tr-TR" sz="1200" kern="0" dirty="0">
                <a:solidFill>
                  <a:prstClr val="black"/>
                </a:solidFill>
                <a:latin typeface="Arial" panose="020B0604020202020204" pitchFamily="34" charset="0"/>
              </a:endParaRPr>
            </a:p>
          </p:txBody>
        </p:sp>
        <p:sp>
          <p:nvSpPr>
            <p:cNvPr id="43" name="Yuvarlatılmış Dikdörtgen 42"/>
            <p:cNvSpPr/>
            <p:nvPr/>
          </p:nvSpPr>
          <p:spPr>
            <a:xfrm>
              <a:off x="463287" y="5340322"/>
              <a:ext cx="5226312" cy="52707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SORUMLU BİRİM:</a:t>
              </a:r>
              <a:r>
                <a:rPr lang="tr-TR" sz="1200" b="1" kern="0" dirty="0">
                  <a:solidFill>
                    <a:prstClr val="black"/>
                  </a:solidFill>
                  <a:latin typeface="Arial" panose="020B0604020202020204" pitchFamily="34" charset="0"/>
                </a:rPr>
                <a:t> </a:t>
              </a:r>
              <a:r>
                <a:rPr lang="tr-TR" sz="1200" kern="0" dirty="0">
                  <a:solidFill>
                    <a:prstClr val="black"/>
                  </a:solidFill>
                  <a:latin typeface="Arial" panose="020B0604020202020204" pitchFamily="34" charset="0"/>
                </a:rPr>
                <a:t>Strateji Geliştirme Başkanlığı</a:t>
              </a:r>
            </a:p>
          </p:txBody>
        </p:sp>
        <p:sp>
          <p:nvSpPr>
            <p:cNvPr id="44" name="Yuvarlatılmış Dikdörtgen 43"/>
            <p:cNvSpPr/>
            <p:nvPr/>
          </p:nvSpPr>
          <p:spPr>
            <a:xfrm>
              <a:off x="446354" y="5974970"/>
              <a:ext cx="5243245" cy="482117"/>
            </a:xfrm>
            <a:prstGeom prst="roundRect">
              <a:avLst/>
            </a:prstGeom>
            <a:solidFill>
              <a:sysClr val="window" lastClr="FFFFFF"/>
            </a:solidFill>
            <a:ln w="28575" cap="flat" cmpd="sng" algn="ctr">
              <a:solidFill>
                <a:schemeClr val="tx1"/>
              </a:solidFill>
              <a:prstDash val="solid"/>
              <a:miter lim="800000"/>
            </a:ln>
            <a:effectLst/>
            <a:scene3d>
              <a:camera prst="orthographicFront"/>
              <a:lightRig rig="threePt" dir="t"/>
            </a:scene3d>
            <a:sp3d>
              <a:bevelT/>
            </a:sp3d>
          </p:spPr>
          <p:txBody>
            <a:bodyPr rtlCol="0" anchor="ctr"/>
            <a:lstStyle/>
            <a:p>
              <a:pPr marL="265113" lvl="0">
                <a:defRPr/>
              </a:pPr>
              <a:r>
                <a:rPr kumimoji="0" lang="tr-TR" sz="1200" b="1" i="0" u="none" strike="noStrike" kern="0" cap="none" spc="0" normalizeH="0" baseline="0" noProof="0" dirty="0">
                  <a:ln>
                    <a:noFill/>
                  </a:ln>
                  <a:solidFill>
                    <a:prstClr val="black"/>
                  </a:solidFill>
                  <a:effectLst/>
                  <a:uLnTx/>
                  <a:uFillTx/>
                  <a:latin typeface="Arial" panose="020B0604020202020204" pitchFamily="34" charset="0"/>
                </a:rPr>
                <a:t>İŞBİRLİĞİ</a:t>
              </a:r>
              <a:r>
                <a:rPr kumimoji="0" lang="tr-TR" sz="1200" b="1" i="0" u="none" strike="noStrike" kern="0" cap="none" spc="0" normalizeH="0" noProof="0" dirty="0">
                  <a:ln>
                    <a:noFill/>
                  </a:ln>
                  <a:solidFill>
                    <a:prstClr val="black"/>
                  </a:solidFill>
                  <a:effectLst/>
                  <a:uLnTx/>
                  <a:uFillTx/>
                  <a:latin typeface="Arial" panose="020B0604020202020204" pitchFamily="34" charset="0"/>
                </a:rPr>
                <a:t> YAPILACAK </a:t>
              </a:r>
              <a:r>
                <a:rPr lang="tr-TR" sz="1200" b="1" kern="0" dirty="0">
                  <a:solidFill>
                    <a:prstClr val="black"/>
                  </a:solidFill>
                  <a:latin typeface="Arial" panose="020B0604020202020204" pitchFamily="34" charset="0"/>
                </a:rPr>
                <a:t>BİRİM: </a:t>
              </a:r>
              <a:r>
                <a:rPr lang="tr-TR" sz="1200" kern="0" dirty="0">
                  <a:solidFill>
                    <a:prstClr val="black"/>
                  </a:solidFill>
                  <a:latin typeface="Arial" panose="020B0604020202020204" pitchFamily="34" charset="0"/>
                </a:rPr>
                <a:t>Merkez Birimler</a:t>
              </a:r>
            </a:p>
          </p:txBody>
        </p:sp>
        <p:sp>
          <p:nvSpPr>
            <p:cNvPr id="15" name="Beşgen 14"/>
            <p:cNvSpPr/>
            <p:nvPr/>
          </p:nvSpPr>
          <p:spPr>
            <a:xfrm>
              <a:off x="3669507" y="3151526"/>
              <a:ext cx="5506276" cy="907510"/>
            </a:xfrm>
            <a:prstGeom prst="homePlate">
              <a:avLst/>
            </a:prstGeom>
            <a:solidFill>
              <a:srgbClr val="FFFF5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kern="0" dirty="0">
                  <a:solidFill>
                    <a:prstClr val="black"/>
                  </a:solidFill>
                  <a:latin typeface="Arial" panose="020B0604020202020204" pitchFamily="34" charset="0"/>
                </a:rPr>
                <a:t>İç kontrolün değerlendirilmesinde, yöneticilerin görüşleri, kişi ve/veya idarelerin talep ve şikâyetleri ile iç ve dış denetim sonucunda düzenlenen raporlar dikkate alınmalıdır.</a:t>
              </a:r>
            </a:p>
          </p:txBody>
        </p:sp>
        <p:sp>
          <p:nvSpPr>
            <p:cNvPr id="17" name="Beşgen 16"/>
            <p:cNvSpPr/>
            <p:nvPr/>
          </p:nvSpPr>
          <p:spPr>
            <a:xfrm>
              <a:off x="4461934" y="4074566"/>
              <a:ext cx="6324599" cy="1124887"/>
            </a:xfrm>
            <a:prstGeom prst="homePlate">
              <a:avLst/>
            </a:prstGeom>
            <a:solidFill>
              <a:srgbClr val="FFFFA3"/>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446088" lvl="0">
                <a:defRPr/>
              </a:pPr>
              <a:r>
                <a:rPr lang="tr-TR" sz="1200" kern="0" dirty="0">
                  <a:solidFill>
                    <a:prstClr val="black"/>
                  </a:solidFill>
                  <a:latin typeface="Arial" panose="020B0604020202020204" pitchFamily="34" charset="0"/>
                </a:rPr>
                <a:t>Bakanlık İç Kontrol Sistemi Değerlendirme Raporunun oluşturulması</a:t>
              </a:r>
              <a:endParaRPr lang="tr-TR" sz="1200" b="1" kern="0" dirty="0">
                <a:solidFill>
                  <a:prstClr val="black"/>
                </a:solidFill>
                <a:latin typeface="Arial" panose="020B0604020202020204" pitchFamily="34" charset="0"/>
              </a:endParaRPr>
            </a:p>
          </p:txBody>
        </p:sp>
        <p:sp>
          <p:nvSpPr>
            <p:cNvPr id="18" name="Beşgen 17"/>
            <p:cNvSpPr/>
            <p:nvPr/>
          </p:nvSpPr>
          <p:spPr>
            <a:xfrm>
              <a:off x="3072215" y="2216270"/>
              <a:ext cx="4896329" cy="900000"/>
            </a:xfrm>
            <a:prstGeom prst="homePlate">
              <a:avLst/>
            </a:prstGeom>
            <a:solidFill>
              <a:srgbClr val="C8C8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lvl="0">
                <a:defRPr/>
              </a:pPr>
              <a:r>
                <a:rPr lang="tr-TR" sz="1200" b="1" u="sng" kern="0" dirty="0">
                  <a:solidFill>
                    <a:prstClr val="white"/>
                  </a:solidFill>
                  <a:latin typeface="Arial" panose="020B0604020202020204" pitchFamily="34" charset="0"/>
                </a:rPr>
                <a:t>İç Kontrolün Değerlendirilmesi: </a:t>
              </a:r>
              <a:r>
                <a:rPr lang="tr-TR" sz="1200" kern="0" dirty="0">
                  <a:solidFill>
                    <a:prstClr val="white"/>
                  </a:solidFill>
                  <a:latin typeface="Arial" panose="020B0604020202020204" pitchFamily="34" charset="0"/>
                </a:rPr>
                <a:t>İdareler iç kontrol sistemini yılda en az bir kez değerlendirmelidir.</a:t>
              </a:r>
              <a:endParaRPr kumimoji="0" lang="tr-TR" sz="12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0" name="Beşgen 19"/>
            <p:cNvSpPr/>
            <p:nvPr/>
          </p:nvSpPr>
          <p:spPr>
            <a:xfrm>
              <a:off x="2495270" y="1283774"/>
              <a:ext cx="4461247" cy="900000"/>
            </a:xfrm>
            <a:prstGeom prst="homePlate">
              <a:avLst/>
            </a:prstGeom>
            <a:solidFill>
              <a:srgbClr val="8C8C00"/>
            </a:solidFill>
            <a:ln w="9525" cap="flat" cmpd="sng" algn="ctr">
              <a:noFill/>
              <a:prstDash val="solid"/>
              <a:miter lim="800000"/>
            </a:ln>
            <a:effectLst/>
            <a:scene3d>
              <a:camera prst="orthographicFront">
                <a:rot lat="0" lon="0" rev="0"/>
              </a:camera>
              <a:lightRig rig="soft" dir="t">
                <a:rot lat="0" lon="0" rev="0"/>
              </a:lightRig>
            </a:scene3d>
            <a:sp3d contourW="44450" prstMaterial="matte">
              <a:bevelT w="63500" h="63500"/>
              <a:contourClr>
                <a:srgbClr val="FFFFFF"/>
              </a:contourClr>
            </a:sp3d>
          </p:spPr>
          <p:txBody>
            <a:bodyPr rtlCol="0" anchor="ctr"/>
            <a:lstStyle/>
            <a:p>
              <a:pPr marL="53340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a:ln>
                    <a:noFill/>
                  </a:ln>
                  <a:solidFill>
                    <a:prstClr val="white"/>
                  </a:solidFill>
                  <a:effectLst/>
                  <a:uLnTx/>
                  <a:uFillTx/>
                  <a:latin typeface="Arial" panose="020B0604020202020204" pitchFamily="34" charset="0"/>
                  <a:ea typeface="+mn-ea"/>
                  <a:cs typeface="+mn-cs"/>
                </a:rPr>
                <a:t>İZLEME</a:t>
              </a:r>
            </a:p>
          </p:txBody>
        </p:sp>
        <p:sp>
          <p:nvSpPr>
            <p:cNvPr id="21" name="Serbest Form 20"/>
            <p:cNvSpPr/>
            <p:nvPr/>
          </p:nvSpPr>
          <p:spPr>
            <a:xfrm>
              <a:off x="1882506" y="1277441"/>
              <a:ext cx="1231576" cy="906334"/>
            </a:xfrm>
            <a:custGeom>
              <a:avLst/>
              <a:gdLst>
                <a:gd name="connsiteX0" fmla="*/ 0 w 1333849"/>
                <a:gd name="connsiteY0" fmla="*/ 841286 h 841286"/>
                <a:gd name="connsiteX1" fmla="*/ 666921 w 1333849"/>
                <a:gd name="connsiteY1" fmla="*/ 0 h 841286"/>
                <a:gd name="connsiteX2" fmla="*/ 666928 w 1333849"/>
                <a:gd name="connsiteY2" fmla="*/ 0 h 841286"/>
                <a:gd name="connsiteX3" fmla="*/ 1333849 w 1333849"/>
                <a:gd name="connsiteY3" fmla="*/ 841286 h 841286"/>
                <a:gd name="connsiteX4" fmla="*/ 0 w 1333849"/>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849" h="841286">
                  <a:moveTo>
                    <a:pt x="0" y="841286"/>
                  </a:moveTo>
                  <a:lnTo>
                    <a:pt x="666921" y="0"/>
                  </a:lnTo>
                  <a:lnTo>
                    <a:pt x="666928" y="0"/>
                  </a:lnTo>
                  <a:lnTo>
                    <a:pt x="1333849" y="841286"/>
                  </a:lnTo>
                  <a:lnTo>
                    <a:pt x="0" y="841286"/>
                  </a:lnTo>
                  <a:close/>
                </a:path>
              </a:pathLst>
            </a:custGeom>
            <a:solidFill>
              <a:srgbClr val="8C8C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711200" eaLnBrk="1" fontAlgn="auto" latinLnBrk="0" hangingPunct="1">
                <a:lnSpc>
                  <a:spcPct val="100000"/>
                </a:lnSpc>
                <a:spcBef>
                  <a:spcPct val="0"/>
                </a:spcBef>
                <a:spcAft>
                  <a:spcPts val="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Bileşen 5</a:t>
              </a:r>
            </a:p>
          </p:txBody>
        </p:sp>
        <p:sp>
          <p:nvSpPr>
            <p:cNvPr id="22" name="Serbest Form 21"/>
            <p:cNvSpPr/>
            <p:nvPr/>
          </p:nvSpPr>
          <p:spPr>
            <a:xfrm>
              <a:off x="1276531" y="2216269"/>
              <a:ext cx="2463151" cy="900001"/>
            </a:xfrm>
            <a:custGeom>
              <a:avLst/>
              <a:gdLst>
                <a:gd name="connsiteX0" fmla="*/ 0 w 2667698"/>
                <a:gd name="connsiteY0" fmla="*/ 841286 h 841286"/>
                <a:gd name="connsiteX1" fmla="*/ 666921 w 2667698"/>
                <a:gd name="connsiteY1" fmla="*/ 0 h 841286"/>
                <a:gd name="connsiteX2" fmla="*/ 2000777 w 2667698"/>
                <a:gd name="connsiteY2" fmla="*/ 0 h 841286"/>
                <a:gd name="connsiteX3" fmla="*/ 2667698 w 2667698"/>
                <a:gd name="connsiteY3" fmla="*/ 841286 h 841286"/>
                <a:gd name="connsiteX4" fmla="*/ 0 w 2667698"/>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98" h="841286">
                  <a:moveTo>
                    <a:pt x="0" y="841286"/>
                  </a:moveTo>
                  <a:lnTo>
                    <a:pt x="666921" y="0"/>
                  </a:lnTo>
                  <a:lnTo>
                    <a:pt x="2000777" y="0"/>
                  </a:lnTo>
                  <a:lnTo>
                    <a:pt x="2667698" y="841286"/>
                  </a:lnTo>
                  <a:lnTo>
                    <a:pt x="0" y="841286"/>
                  </a:lnTo>
                  <a:close/>
                </a:path>
              </a:pathLst>
            </a:custGeom>
            <a:solidFill>
              <a:srgbClr val="C8C800"/>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492248" tIns="25400" rIns="492247"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1200" b="1" i="0" u="none" strike="noStrike" kern="0" cap="none" spc="0" normalizeH="0" baseline="0" noProof="0" dirty="0">
                  <a:ln>
                    <a:noFill/>
                  </a:ln>
                  <a:solidFill>
                    <a:srgbClr val="E7E6E6"/>
                  </a:solidFill>
                  <a:effectLst/>
                  <a:uLnTx/>
                  <a:uFillTx/>
                  <a:latin typeface="Arial" panose="020B0604020202020204" pitchFamily="34" charset="0"/>
                  <a:ea typeface="+mn-ea"/>
                  <a:cs typeface="+mn-cs"/>
                </a:rPr>
                <a:t>Standart  İS 17</a:t>
              </a:r>
              <a:endParaRPr kumimoji="0" lang="tr-TR" sz="1200" b="0" i="0" u="none" strike="noStrike" kern="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23" name="Serbest Form 22"/>
            <p:cNvSpPr/>
            <p:nvPr/>
          </p:nvSpPr>
          <p:spPr>
            <a:xfrm>
              <a:off x="680255" y="3159035"/>
              <a:ext cx="3694728" cy="900000"/>
            </a:xfrm>
            <a:custGeom>
              <a:avLst/>
              <a:gdLst>
                <a:gd name="connsiteX0" fmla="*/ 0 w 4001547"/>
                <a:gd name="connsiteY0" fmla="*/ 841286 h 841286"/>
                <a:gd name="connsiteX1" fmla="*/ 666921 w 4001547"/>
                <a:gd name="connsiteY1" fmla="*/ 0 h 841286"/>
                <a:gd name="connsiteX2" fmla="*/ 3334626 w 4001547"/>
                <a:gd name="connsiteY2" fmla="*/ 0 h 841286"/>
                <a:gd name="connsiteX3" fmla="*/ 4001547 w 4001547"/>
                <a:gd name="connsiteY3" fmla="*/ 841286 h 841286"/>
                <a:gd name="connsiteX4" fmla="*/ 0 w 4001547"/>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547" h="841286">
                  <a:moveTo>
                    <a:pt x="0" y="841286"/>
                  </a:moveTo>
                  <a:lnTo>
                    <a:pt x="666921" y="0"/>
                  </a:lnTo>
                  <a:lnTo>
                    <a:pt x="3334626" y="0"/>
                  </a:lnTo>
                  <a:lnTo>
                    <a:pt x="4001547" y="841286"/>
                  </a:lnTo>
                  <a:lnTo>
                    <a:pt x="0" y="841286"/>
                  </a:lnTo>
                  <a:close/>
                </a:path>
              </a:pathLst>
            </a:custGeom>
            <a:solidFill>
              <a:srgbClr val="FFFF5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725671" tIns="25400" rIns="725671" bIns="25400" numCol="1" spcCol="1270" anchor="ctr" anchorCtr="0">
              <a:noAutofit/>
            </a:bodyPr>
            <a:lstStyle/>
            <a:p>
              <a:pPr lvl="0" algn="ctr" defTabSz="889000">
                <a:lnSpc>
                  <a:spcPct val="90000"/>
                </a:lnSpc>
                <a:spcBef>
                  <a:spcPct val="0"/>
                </a:spcBef>
                <a:spcAft>
                  <a:spcPct val="35000"/>
                </a:spcAft>
                <a:defRPr/>
              </a:pPr>
              <a:r>
                <a:rPr lang="tr-TR" sz="1200" b="1" kern="0" dirty="0">
                  <a:solidFill>
                    <a:prstClr val="black"/>
                  </a:solidFill>
                  <a:latin typeface="Arial" panose="020B0604020202020204" pitchFamily="34" charset="0"/>
                </a:rPr>
                <a:t>Genel Şart İS 17.4</a:t>
              </a:r>
              <a:endParaRPr lang="tr-TR" sz="1200" kern="0" dirty="0">
                <a:solidFill>
                  <a:prstClr val="black"/>
                </a:solidFill>
                <a:latin typeface="Arial" panose="020B0604020202020204" pitchFamily="34" charset="0"/>
              </a:endParaRPr>
            </a:p>
          </p:txBody>
        </p:sp>
        <p:sp>
          <p:nvSpPr>
            <p:cNvPr id="24" name="Serbest Form 23"/>
            <p:cNvSpPr/>
            <p:nvPr/>
          </p:nvSpPr>
          <p:spPr>
            <a:xfrm>
              <a:off x="76862" y="4076103"/>
              <a:ext cx="4926305" cy="1124887"/>
            </a:xfrm>
            <a:custGeom>
              <a:avLst/>
              <a:gdLst>
                <a:gd name="connsiteX0" fmla="*/ 0 w 5335396"/>
                <a:gd name="connsiteY0" fmla="*/ 841286 h 841286"/>
                <a:gd name="connsiteX1" fmla="*/ 666921 w 5335396"/>
                <a:gd name="connsiteY1" fmla="*/ 0 h 841286"/>
                <a:gd name="connsiteX2" fmla="*/ 4668475 w 5335396"/>
                <a:gd name="connsiteY2" fmla="*/ 0 h 841286"/>
                <a:gd name="connsiteX3" fmla="*/ 5335396 w 5335396"/>
                <a:gd name="connsiteY3" fmla="*/ 841286 h 841286"/>
                <a:gd name="connsiteX4" fmla="*/ 0 w 5335396"/>
                <a:gd name="connsiteY4" fmla="*/ 841286 h 84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396" h="841286">
                  <a:moveTo>
                    <a:pt x="0" y="841286"/>
                  </a:moveTo>
                  <a:lnTo>
                    <a:pt x="666921" y="0"/>
                  </a:lnTo>
                  <a:lnTo>
                    <a:pt x="4668475" y="0"/>
                  </a:lnTo>
                  <a:lnTo>
                    <a:pt x="5335396" y="841286"/>
                  </a:lnTo>
                  <a:lnTo>
                    <a:pt x="0" y="841286"/>
                  </a:lnTo>
                  <a:close/>
                </a:path>
              </a:pathLst>
            </a:custGeom>
            <a:solidFill>
              <a:srgbClr val="FFFFA3"/>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0" vert="horz" wrap="square" lIns="959095" tIns="25400" rIns="959094" bIns="25400" numCol="1" spcCol="1270" anchor="ctr" anchorCtr="0">
              <a:noAutofit/>
            </a:bodyPr>
            <a:lstStyle/>
            <a:p>
              <a:pPr lvl="0" algn="ctr" defTabSz="889000">
                <a:defRPr/>
              </a:pPr>
              <a:r>
                <a:rPr lang="tr-TR" sz="1600" b="1" kern="0" dirty="0">
                  <a:solidFill>
                    <a:prstClr val="black"/>
                  </a:solidFill>
                  <a:latin typeface="Arial" panose="020B0604020202020204" pitchFamily="34" charset="0"/>
                </a:rPr>
                <a:t>E.17.4.1</a:t>
              </a:r>
              <a:endParaRPr lang="tr-TR" sz="1200" b="1" kern="0" dirty="0">
                <a:solidFill>
                  <a:prstClr val="black"/>
                </a:solidFill>
                <a:latin typeface="Arial" panose="020B0604020202020204" pitchFamily="34" charset="0"/>
              </a:endParaRPr>
            </a:p>
          </p:txBody>
        </p:sp>
      </p:grpSp>
      <p:sp>
        <p:nvSpPr>
          <p:cNvPr id="5" name="Slayt Numarası Yer Tutucusu 4"/>
          <p:cNvSpPr>
            <a:spLocks noGrp="1"/>
          </p:cNvSpPr>
          <p:nvPr>
            <p:ph type="sldNum" sz="quarter" idx="12"/>
          </p:nvPr>
        </p:nvSpPr>
        <p:spPr>
          <a:xfrm>
            <a:off x="9448800" y="6475559"/>
            <a:ext cx="2743200" cy="365125"/>
          </a:xfrm>
        </p:spPr>
        <p:txBody>
          <a:bodyPr/>
          <a:lstStyle/>
          <a:p>
            <a:fld id="{56EDF3C1-8E23-4A12-B85D-7F7F384C8C5A}" type="slidenum">
              <a:rPr lang="tr-TR" smtClean="0">
                <a:solidFill>
                  <a:prstClr val="black">
                    <a:tint val="75000"/>
                  </a:prstClr>
                </a:solidFill>
              </a:rPr>
              <a:pPr/>
              <a:t>62</a:t>
            </a:fld>
            <a:r>
              <a:rPr lang="tr-TR" dirty="0">
                <a:solidFill>
                  <a:prstClr val="black">
                    <a:tint val="75000"/>
                  </a:prstClr>
                </a:solidFill>
              </a:rPr>
              <a:t> / 67</a:t>
            </a:r>
          </a:p>
        </p:txBody>
      </p:sp>
    </p:spTree>
    <p:extLst>
      <p:ext uri="{BB962C8B-B14F-4D97-AF65-F5344CB8AC3E}">
        <p14:creationId xmlns:p14="http://schemas.microsoft.com/office/powerpoint/2010/main" val="117437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4"/>
          <p:cNvSpPr txBox="1"/>
          <p:nvPr/>
        </p:nvSpPr>
        <p:spPr>
          <a:xfrm>
            <a:off x="3047730" y="3055376"/>
            <a:ext cx="6724918" cy="923330"/>
          </a:xfrm>
          <a:prstGeom prst="rect">
            <a:avLst/>
          </a:prstGeom>
          <a:noFill/>
        </p:spPr>
        <p:txBody>
          <a:bodyPr wrap="non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5400" b="1" dirty="0">
                <a:latin typeface="Arial" panose="020B0604020202020204" pitchFamily="34" charset="0"/>
              </a:rPr>
              <a:t>TEŞEKKÜR EDERİZ</a:t>
            </a:r>
          </a:p>
        </p:txBody>
      </p:sp>
      <p:pic>
        <p:nvPicPr>
          <p:cNvPr id="19" name="Resim 18"/>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b="14198"/>
          <a:stretch/>
        </p:blipFill>
        <p:spPr>
          <a:xfrm>
            <a:off x="9047713" y="4464802"/>
            <a:ext cx="2322251" cy="2029116"/>
          </a:xfrm>
          <a:prstGeom prst="rect">
            <a:avLst/>
          </a:prstGeom>
        </p:spPr>
      </p:pic>
      <p:cxnSp>
        <p:nvCxnSpPr>
          <p:cNvPr id="25" name="Düz Bağlayıcı 24"/>
          <p:cNvCxnSpPr/>
          <p:nvPr/>
        </p:nvCxnSpPr>
        <p:spPr>
          <a:xfrm>
            <a:off x="3562809" y="5017237"/>
            <a:ext cx="13490" cy="148348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Metin kutusu 7"/>
          <p:cNvSpPr txBox="1"/>
          <p:nvPr/>
        </p:nvSpPr>
        <p:spPr>
          <a:xfrm>
            <a:off x="3626501" y="5064174"/>
            <a:ext cx="5219059" cy="138499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a:solidFill>
                  <a:schemeClr val="bg1"/>
                </a:solidFill>
                <a:latin typeface="Arial" panose="020B0604020202020204" pitchFamily="34" charset="0"/>
                <a:cs typeface="Arial" panose="020B0604020202020204" pitchFamily="34" charset="0"/>
              </a:rPr>
              <a:t>Strateji Geliştirme Başkanlığı</a:t>
            </a:r>
          </a:p>
          <a:p>
            <a:r>
              <a:rPr lang="tr-TR" sz="1200" dirty="0">
                <a:solidFill>
                  <a:schemeClr val="bg1"/>
                </a:solidFill>
                <a:latin typeface="Arial" panose="020B0604020202020204" pitchFamily="34" charset="0"/>
                <a:cs typeface="Arial" panose="020B0604020202020204" pitchFamily="34" charset="0"/>
              </a:rPr>
              <a:t>İç Kontrol Dairesi Başkanlığı</a:t>
            </a:r>
          </a:p>
          <a:p>
            <a:endParaRPr lang="tr-TR" sz="1200" dirty="0">
              <a:solidFill>
                <a:schemeClr val="bg1"/>
              </a:solidFill>
              <a:latin typeface="Arial" panose="020B0604020202020204" pitchFamily="34" charset="0"/>
              <a:cs typeface="Arial" panose="020B0604020202020204" pitchFamily="34" charset="0"/>
            </a:endParaRPr>
          </a:p>
          <a:p>
            <a:r>
              <a:rPr lang="tr-TR" sz="1200" dirty="0">
                <a:solidFill>
                  <a:schemeClr val="bg1"/>
                </a:solidFill>
                <a:latin typeface="Arial" panose="020B0604020202020204" pitchFamily="34" charset="0"/>
                <a:cs typeface="Arial" panose="020B0604020202020204" pitchFamily="34" charset="0"/>
              </a:rPr>
              <a:t>Üniversiteler Mah. Dumlupınar Bulvarı 6001. Cad. No:9 Çankaya/ Ankara 06800</a:t>
            </a:r>
          </a:p>
          <a:p>
            <a:r>
              <a:rPr lang="tr-TR" sz="1200" dirty="0">
                <a:solidFill>
                  <a:schemeClr val="bg1"/>
                </a:solidFill>
                <a:latin typeface="Arial" panose="020B0604020202020204" pitchFamily="34" charset="0"/>
                <a:cs typeface="Arial" panose="020B0604020202020204" pitchFamily="34" charset="0"/>
              </a:rPr>
              <a:t>İletişim: 0 (312) 573 71 18</a:t>
            </a:r>
          </a:p>
          <a:p>
            <a:r>
              <a:rPr lang="tr-TR" sz="1200" dirty="0">
                <a:solidFill>
                  <a:schemeClr val="bg1"/>
                </a:solidFill>
                <a:latin typeface="Arial" panose="020B0604020202020204" pitchFamily="34" charset="0"/>
                <a:cs typeface="Arial" panose="020B0604020202020204" pitchFamily="34" charset="0"/>
              </a:rPr>
              <a:t>E-posta: strj.ickontrol@saglik.gov.tr</a:t>
            </a:r>
          </a:p>
        </p:txBody>
      </p:sp>
      <p:pic>
        <p:nvPicPr>
          <p:cNvPr id="27" name="Resim 2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47283" y="4830702"/>
            <a:ext cx="1852234" cy="1851938"/>
          </a:xfrm>
          <a:prstGeom prst="rect">
            <a:avLst/>
          </a:prstGeom>
        </p:spPr>
      </p:pic>
      <p:cxnSp>
        <p:nvCxnSpPr>
          <p:cNvPr id="28" name="Düz Bağlayıcı 27"/>
          <p:cNvCxnSpPr/>
          <p:nvPr/>
        </p:nvCxnSpPr>
        <p:spPr>
          <a:xfrm>
            <a:off x="3494165" y="5014929"/>
            <a:ext cx="13490" cy="148348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8845560" y="5015312"/>
            <a:ext cx="13490" cy="148348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Düz Bağlayıcı 29"/>
          <p:cNvCxnSpPr/>
          <p:nvPr/>
        </p:nvCxnSpPr>
        <p:spPr>
          <a:xfrm>
            <a:off x="8778041" y="5017237"/>
            <a:ext cx="13490" cy="148348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11438464" y="6539373"/>
            <a:ext cx="694267" cy="230832"/>
          </a:xfrm>
          <a:prstGeom prst="rect">
            <a:avLst/>
          </a:prstGeom>
          <a:solidFill>
            <a:srgbClr val="DDDDDD"/>
          </a:solidFill>
          <a:ln>
            <a:solidFill>
              <a:srgbClr val="DDDDDD"/>
            </a:solidFill>
          </a:ln>
          <a:effectLst>
            <a:glow rad="101600">
              <a:schemeClr val="bg1">
                <a:lumMod val="85000"/>
                <a:alpha val="40000"/>
              </a:schemeClr>
            </a:glow>
            <a:softEdge rad="127000"/>
          </a:effectLst>
        </p:spPr>
        <p:txBody>
          <a:bodyPr wrap="square" rtlCol="0">
            <a:spAutoFit/>
          </a:bodyPr>
          <a:lstStyle/>
          <a:p>
            <a:r>
              <a:rPr lang="tr-TR" sz="900" b="1" dirty="0">
                <a:ln w="10160">
                  <a:solidFill>
                    <a:schemeClr val="bg1">
                      <a:lumMod val="85000"/>
                    </a:schemeClr>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İÇK 2020</a:t>
            </a:r>
          </a:p>
        </p:txBody>
      </p:sp>
    </p:spTree>
    <p:extLst>
      <p:ext uri="{BB962C8B-B14F-4D97-AF65-F5344CB8AC3E}">
        <p14:creationId xmlns:p14="http://schemas.microsoft.com/office/powerpoint/2010/main" val="72931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remove" grpId="0" nodeType="afterEffect">
                                  <p:stCondLst>
                                    <p:cond delay="100"/>
                                  </p:stCondLst>
                                  <p:iterate type="lt">
                                    <p:tmPct val="7000"/>
                                  </p:iterate>
                                  <p:childTnLst>
                                    <p:animClr clrSpc="rgb" dir="cw">
                                      <p:cBhvr override="childStyle">
                                        <p:cTn id="6" dur="1000" autoRev="1" fill="remove"/>
                                        <p:tgtEl>
                                          <p:spTgt spid="16"/>
                                        </p:tgtEl>
                                        <p:attrNameLst>
                                          <p:attrName>style.color</p:attrName>
                                        </p:attrNameLst>
                                      </p:cBhvr>
                                      <p:to>
                                        <a:schemeClr val="bg1"/>
                                      </p:to>
                                    </p:animClr>
                                    <p:animClr clrSpc="rgb" dir="cw">
                                      <p:cBhvr>
                                        <p:cTn id="7" dur="1000" autoRev="1" fill="remove"/>
                                        <p:tgtEl>
                                          <p:spTgt spid="16"/>
                                        </p:tgtEl>
                                        <p:attrNameLst>
                                          <p:attrName>fillcolor</p:attrName>
                                        </p:attrNameLst>
                                      </p:cBhvr>
                                      <p:to>
                                        <a:schemeClr val="bg1"/>
                                      </p:to>
                                    </p:animClr>
                                    <p:set>
                                      <p:cBhvr>
                                        <p:cTn id="8" dur="1000" autoRev="1" fill="remove"/>
                                        <p:tgtEl>
                                          <p:spTgt spid="16"/>
                                        </p:tgtEl>
                                        <p:attrNameLst>
                                          <p:attrName>fill.type</p:attrName>
                                        </p:attrNameLst>
                                      </p:cBhvr>
                                      <p:to>
                                        <p:strVal val="solid"/>
                                      </p:to>
                                    </p:set>
                                    <p:set>
                                      <p:cBhvr>
                                        <p:cTn id="9" dur="100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3"/>
          <p:cNvSpPr>
            <a:spLocks noGrp="1"/>
          </p:cNvSpPr>
          <p:nvPr>
            <p:ph type="title"/>
          </p:nvPr>
        </p:nvSpPr>
        <p:spPr>
          <a:xfrm>
            <a:off x="1448174" y="262503"/>
            <a:ext cx="10371294" cy="728889"/>
          </a:xfrm>
        </p:spPr>
        <p:txBody>
          <a:bodyPr vert="horz" lIns="93297" tIns="46649" rIns="93297" bIns="46649" rtlCol="0" anchor="ctr">
            <a:noAutofit/>
          </a:bodyPr>
          <a:lstStyle/>
          <a:p>
            <a:pPr defTabSz="932962">
              <a:lnSpc>
                <a:spcPct val="150000"/>
              </a:lnSpc>
            </a:pPr>
            <a:r>
              <a:rPr lang="tr-TR" sz="1800" dirty="0">
                <a:solidFill>
                  <a:srgbClr val="C00000"/>
                </a:solidFill>
                <a:cs typeface="Arial" panose="020B0604020202020204" pitchFamily="34" charset="0"/>
              </a:rPr>
              <a:t>2021-2022 KAMU İÇ KONTROL STANDARTLARINA UYUM EYLEM PLANI EYLEMLERİNİN 5 BİLEŞENE GÖRE DAĞILIMI</a:t>
            </a:r>
          </a:p>
        </p:txBody>
      </p:sp>
      <p:sp>
        <p:nvSpPr>
          <p:cNvPr id="12" name="Slayt Numarası Yer Tutucusu 11"/>
          <p:cNvSpPr>
            <a:spLocks noGrp="1"/>
          </p:cNvSpPr>
          <p:nvPr>
            <p:ph type="sldNum" sz="quarter" idx="12"/>
          </p:nvPr>
        </p:nvSpPr>
        <p:spPr>
          <a:xfrm>
            <a:off x="11336867" y="6492875"/>
            <a:ext cx="855133" cy="365125"/>
          </a:xfrm>
        </p:spPr>
        <p:txBody>
          <a:bodyPr/>
          <a:lstStyle/>
          <a:p>
            <a:fld id="{56EDF3C1-8E23-4A12-B85D-7F7F384C8C5A}" type="slidenum">
              <a:rPr lang="tr-TR" smtClean="0">
                <a:solidFill>
                  <a:prstClr val="black">
                    <a:tint val="75000"/>
                  </a:prstClr>
                </a:solidFill>
              </a:rPr>
              <a:pPr/>
              <a:t>7</a:t>
            </a:fld>
            <a:r>
              <a:rPr lang="tr-TR" dirty="0">
                <a:solidFill>
                  <a:prstClr val="black">
                    <a:tint val="75000"/>
                  </a:prstClr>
                </a:solidFill>
              </a:rPr>
              <a:t> / 67</a:t>
            </a:r>
          </a:p>
        </p:txBody>
      </p:sp>
      <p:graphicFrame>
        <p:nvGraphicFramePr>
          <p:cNvPr id="14" name="Tablo 13"/>
          <p:cNvGraphicFramePr>
            <a:graphicFrameLocks noGrp="1"/>
          </p:cNvGraphicFramePr>
          <p:nvPr>
            <p:extLst>
              <p:ext uri="{D42A27DB-BD31-4B8C-83A1-F6EECF244321}">
                <p14:modId xmlns:p14="http://schemas.microsoft.com/office/powerpoint/2010/main" val="1181655981"/>
              </p:ext>
            </p:extLst>
          </p:nvPr>
        </p:nvGraphicFramePr>
        <p:xfrm>
          <a:off x="262466" y="1422403"/>
          <a:ext cx="11252201" cy="5237892"/>
        </p:xfrm>
        <a:graphic>
          <a:graphicData uri="http://schemas.openxmlformats.org/drawingml/2006/table">
            <a:tbl>
              <a:tblPr firstRow="1" bandRow="1">
                <a:tableStyleId>{5C22544A-7EE6-4342-B048-85BDC9FD1C3A}</a:tableStyleId>
              </a:tblPr>
              <a:tblGrid>
                <a:gridCol w="1930401">
                  <a:extLst>
                    <a:ext uri="{9D8B030D-6E8A-4147-A177-3AD203B41FA5}">
                      <a16:colId xmlns:a16="http://schemas.microsoft.com/office/drawing/2014/main" xmlns="" val="20000"/>
                    </a:ext>
                  </a:extLst>
                </a:gridCol>
                <a:gridCol w="9321800">
                  <a:extLst>
                    <a:ext uri="{9D8B030D-6E8A-4147-A177-3AD203B41FA5}">
                      <a16:colId xmlns:a16="http://schemas.microsoft.com/office/drawing/2014/main" xmlns="" val="20001"/>
                    </a:ext>
                  </a:extLst>
                </a:gridCol>
              </a:tblGrid>
              <a:tr h="463650">
                <a:tc>
                  <a:txBody>
                    <a:bodyPr/>
                    <a:lstStyle/>
                    <a:p>
                      <a:pPr algn="ctr"/>
                      <a:r>
                        <a:rPr lang="tr-TR" dirty="0">
                          <a:latin typeface="Times New Roman" panose="02020603050405020304" pitchFamily="18" charset="0"/>
                          <a:cs typeface="Times New Roman" panose="02020603050405020304" pitchFamily="18" charset="0"/>
                        </a:rPr>
                        <a:t>Bileşen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latin typeface="Times New Roman" panose="02020603050405020304" pitchFamily="18" charset="0"/>
                          <a:cs typeface="Times New Roman" panose="02020603050405020304" pitchFamily="18" charset="0"/>
                        </a:rPr>
                        <a:t>Eylem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30816">
                <a:tc rowSpan="14">
                  <a:txBody>
                    <a:bodyPr/>
                    <a:lstStyle/>
                    <a:p>
                      <a:pPr algn="ctr"/>
                      <a:r>
                        <a:rPr lang="tr-TR" sz="1600">
                          <a:solidFill>
                            <a:schemeClr val="bg1"/>
                          </a:solidFill>
                        </a:rPr>
                        <a:t>Kontrol Ortamı Bileşeni</a:t>
                      </a:r>
                    </a:p>
                    <a:p>
                      <a:pPr algn="ctr"/>
                      <a:r>
                        <a:rPr lang="tr-TR" sz="1600">
                          <a:solidFill>
                            <a:schemeClr val="bg1"/>
                          </a:solidFill>
                        </a:rPr>
                        <a:t>(28 Eylem)</a:t>
                      </a:r>
                      <a:endParaRPr lang="tr-TR" sz="16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F9A"/>
                    </a:solidFill>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Yeni başlayan yönetici ve personele verilmek üzere kurum hakkında genel bilgilendirme dosyasının (Kamu İç Kontrol Standartlarına Uyum Eylem Planı, Stratejik Plan ve yönetim kararlılık beyanı vb.) hazırlanması</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08942">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İç kontrole yönelik farkındalığın artırılması için elektronik yayınlar yapılması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430816">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web sayfasında bulunan iç kontrol sekmesinde yönetici onayı ile iç kontrole yönelik gerçekleştirilen güncel çalışmalara yer verilmesi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537911">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İç kontrol sorumluları koordinasyonunda Harcama Birimlerinde  çalışan personele yönelik İç Kontrol Sistemi, Kamu İç Kontrol Standartlarına Uyum Eylem Planı ve işleyişine ilişkin eğitimlerin yapılması (yüz yüze/uzaktan)</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308942">
                <a:tc vMerge="1">
                  <a:txBody>
                    <a:bodyPr/>
                    <a:lstStyle/>
                    <a:p>
                      <a:endParaRPr lang="tr-TR"/>
                    </a:p>
                  </a:txBody>
                  <a:tcPr/>
                </a:tc>
                <a:tc>
                  <a:txBody>
                    <a:bodyPr/>
                    <a:lstStyle/>
                    <a:p>
                      <a:pPr algn="l" fontAlgn="ctr"/>
                      <a:r>
                        <a:rPr lang="tr-TR" sz="1200" b="0" i="0" u="none" strike="noStrike" dirty="0">
                          <a:solidFill>
                            <a:srgbClr val="000000"/>
                          </a:solidFill>
                          <a:effectLst/>
                          <a:latin typeface="Times New Roman" panose="02020603050405020304" pitchFamily="18" charset="0"/>
                        </a:rPr>
                        <a:t>İç kontrol sistemine yönelik toplantıların/eğitimlerin yapılması (yüz yüze/uzaktan)</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308942">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yönetici tarafından kurumsallaşma kapsamında personeli ile toplantı düzenlemesi (yüz yüze/uzaktan)</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308942">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Kamu Görevlileri Etik Kurulunca yürürlükte olan "Etik Davranış İlkeleri'nin" tüm personele e-Posta olarak gönderilmesi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r h="308942">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Etik Davranış İlkeleri doğrultusunda "Etik Slogan (Mesaj)" belirlenerek tüm personelin e-Posta adreslerine gönderilmesi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8"/>
                  </a:ext>
                </a:extLst>
              </a:tr>
              <a:tr h="430816">
                <a:tc vMerge="1">
                  <a:txBody>
                    <a:bodyPr/>
                    <a:lstStyle/>
                    <a:p>
                      <a:endParaRPr lang="tr-TR" dirty="0"/>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Bakanlığımızın misyon ve vizyonunun personelce benimsenmesine yönelik iç kontrol sorumlusu tarafından tüm personele misyon ve vizyonun  e-Posta olarak gönderilmesi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9"/>
                  </a:ext>
                </a:extLst>
              </a:tr>
              <a:tr h="219805">
                <a:tc vMerge="1">
                  <a:txBody>
                    <a:bodyPr/>
                    <a:lstStyle/>
                    <a:p>
                      <a:endParaRPr lang="tr-TR" dirty="0"/>
                    </a:p>
                  </a:txBody>
                  <a:tcPr/>
                </a:tc>
                <a:tc>
                  <a:txBody>
                    <a:bodyPr/>
                    <a:lstStyle/>
                    <a:p>
                      <a:pPr algn="l" fontAlgn="ctr"/>
                      <a:r>
                        <a:rPr lang="tr-TR" sz="1200" b="0" i="0" u="none" strike="noStrike">
                          <a:solidFill>
                            <a:srgbClr val="000000"/>
                          </a:solidFill>
                          <a:effectLst/>
                          <a:latin typeface="Times New Roman" panose="02020603050405020304" pitchFamily="18" charset="0"/>
                        </a:rPr>
                        <a:t>Güncel görev çalışma usul ve esaslarının web sayfasında yayınlanması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0"/>
                  </a:ext>
                </a:extLst>
              </a:tr>
              <a:tr h="308942">
                <a:tc vMerge="1">
                  <a:txBody>
                    <a:bodyPr/>
                    <a:lstStyle/>
                    <a:p>
                      <a:endParaRPr lang="tr-TR" dirty="0"/>
                    </a:p>
                  </a:txBody>
                  <a:tcPr/>
                </a:tc>
                <a:tc>
                  <a:txBody>
                    <a:bodyPr/>
                    <a:lstStyle/>
                    <a:p>
                      <a:pPr algn="l" fontAlgn="ctr"/>
                      <a:r>
                        <a:rPr lang="tr-TR" sz="1200" b="1" i="0" u="sng" strike="noStrike" dirty="0">
                          <a:solidFill>
                            <a:srgbClr val="000000"/>
                          </a:solidFill>
                          <a:effectLst/>
                          <a:latin typeface="Times New Roman" panose="02020603050405020304" pitchFamily="18" charset="0"/>
                        </a:rPr>
                        <a:t>Daire Başkanlığı/ Başkanlık düzeyinde</a:t>
                      </a:r>
                      <a:r>
                        <a:rPr lang="tr-TR" sz="1200" b="0" i="0" u="none" strike="noStrike" dirty="0">
                          <a:solidFill>
                            <a:srgbClr val="000000"/>
                          </a:solidFill>
                          <a:effectLst/>
                          <a:latin typeface="Times New Roman" panose="02020603050405020304" pitchFamily="18" charset="0"/>
                        </a:rPr>
                        <a:t> Görev Dağılım Formunun hazırlanması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1"/>
                  </a:ext>
                </a:extLst>
              </a:tr>
              <a:tr h="430816">
                <a:tc vMerge="1">
                  <a:txBody>
                    <a:bodyPr/>
                    <a:lstStyle/>
                    <a:p>
                      <a:endParaRPr lang="tr-TR" dirty="0"/>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teşkilat şemalarının  web sayfasında yayınlaması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2"/>
                  </a:ext>
                </a:extLst>
              </a:tr>
              <a:tr h="219805">
                <a:tc vMerge="1">
                  <a:txBody>
                    <a:bodyPr/>
                    <a:lstStyle/>
                    <a:p>
                      <a:endParaRPr lang="tr-TR" dirty="0"/>
                    </a:p>
                  </a:txBody>
                  <a:tcPr/>
                </a:tc>
                <a:tc>
                  <a:txBody>
                    <a:bodyPr/>
                    <a:lstStyle/>
                    <a:p>
                      <a:pPr algn="l" fontAlgn="ctr"/>
                      <a:r>
                        <a:rPr lang="tr-TR" sz="1200" b="1" i="0" u="sng" strike="noStrike" dirty="0">
                          <a:solidFill>
                            <a:srgbClr val="000000"/>
                          </a:solidFill>
                          <a:effectLst/>
                          <a:latin typeface="Times New Roman" panose="02020603050405020304" pitchFamily="18" charset="0"/>
                        </a:rPr>
                        <a:t>Birim düzeyinde</a:t>
                      </a:r>
                      <a:r>
                        <a:rPr lang="tr-TR" sz="1200" b="0" i="0" u="none" strike="noStrike" dirty="0">
                          <a:solidFill>
                            <a:srgbClr val="000000"/>
                          </a:solidFill>
                          <a:effectLst/>
                          <a:latin typeface="Times New Roman" panose="02020603050405020304" pitchFamily="18" charset="0"/>
                        </a:rPr>
                        <a:t> iş süreçlerinin hazırlanması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3"/>
                  </a:ext>
                </a:extLst>
              </a:tr>
              <a:tr h="219805">
                <a:tc vMerge="1">
                  <a:txBody>
                    <a:bodyPr/>
                    <a:lstStyle/>
                    <a:p>
                      <a:endParaRPr lang="tr-TR" dirty="0"/>
                    </a:p>
                  </a:txBody>
                  <a:tcPr/>
                </a:tc>
                <a:tc>
                  <a:txBody>
                    <a:bodyPr/>
                    <a:lstStyle/>
                    <a:p>
                      <a:pPr algn="l" fontAlgn="ctr"/>
                      <a:r>
                        <a:rPr lang="tr-TR" sz="1200" b="0" i="0" u="none" strike="noStrike" dirty="0">
                          <a:solidFill>
                            <a:srgbClr val="000000"/>
                          </a:solidFill>
                          <a:effectLst/>
                          <a:latin typeface="Times New Roman" panose="02020603050405020304" pitchFamily="18" charset="0"/>
                        </a:rPr>
                        <a:t>Tüm  Hastane/</a:t>
                      </a:r>
                      <a:r>
                        <a:rPr lang="tr-TR" sz="1200" b="0" i="0" u="none" strike="noStrike" dirty="0" err="1">
                          <a:solidFill>
                            <a:srgbClr val="000000"/>
                          </a:solidFill>
                          <a:effectLst/>
                          <a:latin typeface="Times New Roman" panose="02020603050405020304" pitchFamily="18" charset="0"/>
                        </a:rPr>
                        <a:t>ADSM'lerin</a:t>
                      </a:r>
                      <a:r>
                        <a:rPr lang="tr-TR" sz="1200" b="0" i="0" u="none" strike="noStrike" dirty="0">
                          <a:solidFill>
                            <a:srgbClr val="000000"/>
                          </a:solidFill>
                          <a:effectLst/>
                          <a:latin typeface="Times New Roman" panose="02020603050405020304" pitchFamily="18" charset="0"/>
                        </a:rPr>
                        <a:t> mali iş süreçlerini oluşturabilmesi için Strateji Geliştirme Başkanlığınca prosedür yayınlanması</a:t>
                      </a:r>
                      <a:endParaRPr lang="tr-TR" sz="1200" b="1"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96830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12"/>
          </p:nvPr>
        </p:nvSpPr>
        <p:spPr>
          <a:xfrm>
            <a:off x="11463867" y="6492875"/>
            <a:ext cx="728133" cy="365125"/>
          </a:xfrm>
        </p:spPr>
        <p:txBody>
          <a:bodyPr/>
          <a:lstStyle/>
          <a:p>
            <a:fld id="{56EDF3C1-8E23-4A12-B85D-7F7F384C8C5A}" type="slidenum">
              <a:rPr lang="tr-TR" smtClean="0">
                <a:solidFill>
                  <a:prstClr val="black">
                    <a:tint val="75000"/>
                  </a:prstClr>
                </a:solidFill>
              </a:rPr>
              <a:pPr/>
              <a:t>8</a:t>
            </a:fld>
            <a:r>
              <a:rPr lang="tr-TR" dirty="0">
                <a:solidFill>
                  <a:prstClr val="black">
                    <a:tint val="75000"/>
                  </a:prstClr>
                </a:solidFill>
              </a:rPr>
              <a:t> / 67</a:t>
            </a:r>
          </a:p>
        </p:txBody>
      </p:sp>
      <p:graphicFrame>
        <p:nvGraphicFramePr>
          <p:cNvPr id="14" name="Tablo 13"/>
          <p:cNvGraphicFramePr>
            <a:graphicFrameLocks noGrp="1"/>
          </p:cNvGraphicFramePr>
          <p:nvPr>
            <p:extLst>
              <p:ext uri="{D42A27DB-BD31-4B8C-83A1-F6EECF244321}">
                <p14:modId xmlns:p14="http://schemas.microsoft.com/office/powerpoint/2010/main" val="203048415"/>
              </p:ext>
            </p:extLst>
          </p:nvPr>
        </p:nvGraphicFramePr>
        <p:xfrm>
          <a:off x="296333" y="1408420"/>
          <a:ext cx="11345334" cy="5118933"/>
        </p:xfrm>
        <a:graphic>
          <a:graphicData uri="http://schemas.openxmlformats.org/drawingml/2006/table">
            <a:tbl>
              <a:tblPr firstRow="1" bandRow="1">
                <a:tableStyleId>{5C22544A-7EE6-4342-B048-85BDC9FD1C3A}</a:tableStyleId>
              </a:tblPr>
              <a:tblGrid>
                <a:gridCol w="1896534">
                  <a:extLst>
                    <a:ext uri="{9D8B030D-6E8A-4147-A177-3AD203B41FA5}">
                      <a16:colId xmlns:a16="http://schemas.microsoft.com/office/drawing/2014/main" xmlns="" val="20000"/>
                    </a:ext>
                  </a:extLst>
                </a:gridCol>
                <a:gridCol w="9448800">
                  <a:extLst>
                    <a:ext uri="{9D8B030D-6E8A-4147-A177-3AD203B41FA5}">
                      <a16:colId xmlns:a16="http://schemas.microsoft.com/office/drawing/2014/main" xmlns="" val="20001"/>
                    </a:ext>
                  </a:extLst>
                </a:gridCol>
              </a:tblGrid>
              <a:tr h="377819">
                <a:tc>
                  <a:txBody>
                    <a:bodyPr/>
                    <a:lstStyle/>
                    <a:p>
                      <a:pPr algn="ctr"/>
                      <a:r>
                        <a:rPr lang="tr-TR" dirty="0">
                          <a:latin typeface="Times New Roman" panose="02020603050405020304" pitchFamily="18" charset="0"/>
                          <a:cs typeface="Times New Roman" panose="02020603050405020304" pitchFamily="18" charset="0"/>
                        </a:rPr>
                        <a:t>Bileşen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latin typeface="Times New Roman" panose="02020603050405020304" pitchFamily="18" charset="0"/>
                          <a:cs typeface="Times New Roman" panose="02020603050405020304" pitchFamily="18" charset="0"/>
                        </a:rPr>
                        <a:t>Eylem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04116">
                <a:tc rowSpan="14">
                  <a:txBody>
                    <a:bodyPr/>
                    <a:lstStyle/>
                    <a:p>
                      <a:pPr algn="ctr"/>
                      <a:r>
                        <a:rPr lang="tr-TR" sz="1600" dirty="0">
                          <a:solidFill>
                            <a:schemeClr val="bg1"/>
                          </a:solidFill>
                        </a:rPr>
                        <a:t>Kontrol Ortamı Bileşeni</a:t>
                      </a:r>
                    </a:p>
                    <a:p>
                      <a:pPr algn="ctr"/>
                      <a:r>
                        <a:rPr lang="tr-TR" sz="1600" dirty="0">
                          <a:solidFill>
                            <a:schemeClr val="bg1"/>
                          </a:solidFill>
                        </a:rPr>
                        <a:t>(28 Eylem)</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F9A"/>
                    </a:solidFill>
                  </a:tcPr>
                </a:tc>
                <a:tc>
                  <a:txBody>
                    <a:bodyPr/>
                    <a:lstStyle/>
                    <a:p>
                      <a:pPr algn="l" fontAlgn="ctr"/>
                      <a:r>
                        <a:rPr lang="tr-TR" sz="1200" b="0" i="0" u="none" strike="noStrike" dirty="0">
                          <a:solidFill>
                            <a:srgbClr val="000000"/>
                          </a:solidFill>
                          <a:effectLst/>
                          <a:latin typeface="Times New Roman" panose="02020603050405020304" pitchFamily="18" charset="0"/>
                        </a:rPr>
                        <a:t>En az yüz yataklı olmak kaydı ile ilde  bir hastanenin  mali iş süreçlerinin oluşturulması</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18083">
                <a:tc vMerge="1">
                  <a:txBody>
                    <a:bodyPr/>
                    <a:lstStyle/>
                    <a:p>
                      <a:endParaRPr lang="tr-TR"/>
                    </a:p>
                  </a:txBody>
                  <a:tcPr/>
                </a:tc>
                <a:tc>
                  <a:txBody>
                    <a:bodyPr/>
                    <a:lstStyle/>
                    <a:p>
                      <a:pPr algn="l" fontAlgn="ctr"/>
                      <a:r>
                        <a:rPr lang="tr-TR" sz="1200" b="0" i="0" u="none" strike="noStrike" dirty="0">
                          <a:solidFill>
                            <a:srgbClr val="000000"/>
                          </a:solidFill>
                          <a:effectLst/>
                          <a:latin typeface="Times New Roman" panose="02020603050405020304" pitchFamily="18" charset="0"/>
                        </a:rPr>
                        <a:t>Tüm  Hastane/</a:t>
                      </a:r>
                      <a:r>
                        <a:rPr lang="tr-TR" sz="1200" b="0" i="0" u="none" strike="noStrike" dirty="0" err="1">
                          <a:solidFill>
                            <a:srgbClr val="000000"/>
                          </a:solidFill>
                          <a:effectLst/>
                          <a:latin typeface="Times New Roman" panose="02020603050405020304" pitchFamily="18" charset="0"/>
                        </a:rPr>
                        <a:t>ADSM'lerin</a:t>
                      </a:r>
                      <a:r>
                        <a:rPr lang="tr-TR" sz="1200" b="0" i="0" u="none" strike="noStrike" dirty="0">
                          <a:solidFill>
                            <a:srgbClr val="000000"/>
                          </a:solidFill>
                          <a:effectLst/>
                          <a:latin typeface="Times New Roman" panose="02020603050405020304" pitchFamily="18" charset="0"/>
                        </a:rPr>
                        <a:t>  mali iş süreçlerinin oluşturulması</a:t>
                      </a:r>
                      <a:endParaRPr lang="tr-TR" sz="1200" b="1"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304116">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Birim düzeyinde</a:t>
                      </a:r>
                      <a:r>
                        <a:rPr lang="tr-TR" sz="1200" b="0" i="0" u="none" strike="noStrike" dirty="0">
                          <a:solidFill>
                            <a:srgbClr val="000000"/>
                          </a:solidFill>
                          <a:effectLst/>
                          <a:latin typeface="Times New Roman" panose="02020603050405020304" pitchFamily="18" charset="0"/>
                        </a:rPr>
                        <a:t> İş süreçlerine ait iş akış şemalarının oluşturulması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304116">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Birim düzeyinde</a:t>
                      </a:r>
                      <a:r>
                        <a:rPr lang="tr-TR" sz="1200" b="0" i="0" u="none" strike="noStrike" dirty="0">
                          <a:solidFill>
                            <a:srgbClr val="000000"/>
                          </a:solidFill>
                          <a:effectLst/>
                          <a:latin typeface="Times New Roman" panose="02020603050405020304" pitchFamily="18" charset="0"/>
                        </a:rPr>
                        <a:t> Görev Tanımlarının oluşturulması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218083">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Hassas Görev Envanterinin oluşturulması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218083">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Başkanlık düzeyinde</a:t>
                      </a:r>
                      <a:r>
                        <a:rPr lang="tr-TR" sz="1200" b="0" i="0" u="none" strike="noStrike" dirty="0">
                          <a:solidFill>
                            <a:srgbClr val="000000"/>
                          </a:solidFill>
                          <a:effectLst/>
                          <a:latin typeface="Times New Roman" panose="02020603050405020304" pitchFamily="18" charset="0"/>
                        </a:rPr>
                        <a:t> görev alanı ile ilgili Üç Aylık Durum Raporunun hazırlanması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574600">
                <a:tc vMerge="1">
                  <a:txBody>
                    <a:bodyPr/>
                    <a:lstStyle/>
                    <a:p>
                      <a:endParaRPr lang="tr-TR"/>
                    </a:p>
                  </a:txBody>
                  <a:tcPr/>
                </a:tc>
                <a:tc>
                  <a:txBody>
                    <a:bodyPr/>
                    <a:lstStyle/>
                    <a:p>
                      <a:pPr algn="l" fontAlgn="ctr"/>
                      <a:r>
                        <a:rPr lang="tr-TR" sz="1200" b="0" i="0" u="none" strike="noStrike" dirty="0">
                          <a:solidFill>
                            <a:srgbClr val="000000"/>
                          </a:solidFill>
                          <a:effectLst/>
                          <a:latin typeface="Times New Roman" panose="02020603050405020304" pitchFamily="18" charset="0"/>
                        </a:rPr>
                        <a:t>Sözleşme imzalayan İl Sağlık Müdürü/Başkan/Başkan Yardımcılarının  "Sağlık Yöneticilerine Yönelik Eğitim Programları Faaliyetleri" eğitiminin ilgili yıl içerisinde  USES üzerinden tamamlama durumunun raporlanması</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(Eğitim alacak yöneticiler Sağlık Hizmetleri Genel Müdürlüğü tarafından Bakanlık ilgili sisteminden  alınacaktır)</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r h="385690">
                <a:tc vMerge="1">
                  <a:txBody>
                    <a:bodyPr/>
                    <a:lstStyle/>
                    <a:p>
                      <a:endParaRPr lang="tr-TR"/>
                    </a:p>
                  </a:txBody>
                  <a:tcPr/>
                </a:tc>
                <a:tc>
                  <a:txBody>
                    <a:bodyPr/>
                    <a:lstStyle/>
                    <a:p>
                      <a:pPr algn="l" fontAlgn="ctr"/>
                      <a:r>
                        <a:rPr lang="tr-TR" sz="1200" b="0" i="0" u="none" strike="noStrike" dirty="0">
                          <a:solidFill>
                            <a:srgbClr val="000000"/>
                          </a:solidFill>
                          <a:effectLst/>
                          <a:latin typeface="Times New Roman" panose="02020603050405020304" pitchFamily="18" charset="0"/>
                        </a:rPr>
                        <a:t>01.01.2020 tarihinden itibaren sözleşme imzalayan İl Sağlık Müdürü/Başkan/Başkan Yardımcılarının ilgili yıl içerisinde (ilgili  yılın 4. çeyrek dönemde sözleşme imzalayan yöneticilerin en geç ertesi yılın 1. çeyrek dönem sonuna kadar) tamamının  USES üzerinden eğitimlerini tamamlaması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8"/>
                  </a:ext>
                </a:extLst>
              </a:tr>
              <a:tr h="304116">
                <a:tc vMerge="1">
                  <a:txBody>
                    <a:bodyPr/>
                    <a:lstStyle/>
                    <a:p>
                      <a:endParaRPr lang="tr-TR" dirty="0"/>
                    </a:p>
                  </a:txBody>
                  <a:tcPr/>
                </a:tc>
                <a:tc>
                  <a:txBody>
                    <a:bodyPr/>
                    <a:lstStyle/>
                    <a:p>
                      <a:pPr algn="l" fontAlgn="ctr"/>
                      <a:r>
                        <a:rPr lang="tr-TR" sz="1200" b="0" i="0" u="none" strike="noStrike" dirty="0">
                          <a:solidFill>
                            <a:srgbClr val="000000"/>
                          </a:solidFill>
                          <a:effectLst/>
                          <a:latin typeface="Times New Roman" panose="02020603050405020304" pitchFamily="18" charset="0"/>
                        </a:rPr>
                        <a:t>Onaylanan Bakanlık ilgili yılı Hizmet İçi Eğitim Planının bildirilmesi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9"/>
                  </a:ext>
                </a:extLst>
              </a:tr>
              <a:tr h="196781">
                <a:tc vMerge="1">
                  <a:txBody>
                    <a:bodyPr/>
                    <a:lstStyle/>
                    <a:p>
                      <a:endParaRPr lang="tr-TR" dirty="0"/>
                    </a:p>
                  </a:txBody>
                  <a:tcPr/>
                </a:tc>
                <a:tc>
                  <a:txBody>
                    <a:bodyPr/>
                    <a:lstStyle/>
                    <a:p>
                      <a:pPr algn="l" fontAlgn="ctr"/>
                      <a:r>
                        <a:rPr lang="tr-TR" sz="1200" b="0" i="0" u="none" strike="noStrike" dirty="0">
                          <a:solidFill>
                            <a:srgbClr val="000000"/>
                          </a:solidFill>
                          <a:effectLst/>
                          <a:latin typeface="Times New Roman" panose="02020603050405020304" pitchFamily="18" charset="0"/>
                        </a:rPr>
                        <a:t>İlgili yıl için yapılan hizmet içi eğitim planlamalarının uygulanma durumlarının raporlanması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0"/>
                  </a:ext>
                </a:extLst>
              </a:tr>
              <a:tr h="385690">
                <a:tc vMerge="1">
                  <a:txBody>
                    <a:bodyPr/>
                    <a:lstStyle/>
                    <a:p>
                      <a:endParaRPr lang="tr-TR" dirty="0"/>
                    </a:p>
                  </a:txBody>
                  <a:tcPr/>
                </a:tc>
                <a:tc>
                  <a:txBody>
                    <a:bodyPr/>
                    <a:lstStyle/>
                    <a:p>
                      <a:pPr algn="l" fontAlgn="ctr"/>
                      <a:r>
                        <a:rPr lang="tr-TR" sz="1200" b="0" i="0" u="none" strike="noStrike" dirty="0">
                          <a:solidFill>
                            <a:srgbClr val="000000"/>
                          </a:solidFill>
                          <a:effectLst/>
                          <a:latin typeface="Times New Roman" panose="02020603050405020304" pitchFamily="18" charset="0"/>
                        </a:rPr>
                        <a:t>İlgili yıl içerisinde planlanan hizmet içi eğitimlerin tamamının gerçekleştirilmesi amacıyla uyum oranı </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(Gerçekleştirilemeyen eğitimlerin gerçekleşmeme sebeplerinin Sağlık Hizmetleri Genel Müdürlüğüne iletilmesi)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1"/>
                  </a:ext>
                </a:extLst>
              </a:tr>
              <a:tr h="385690">
                <a:tc vMerge="1">
                  <a:txBody>
                    <a:bodyPr/>
                    <a:lstStyle/>
                    <a:p>
                      <a:endParaRPr lang="tr-TR" dirty="0"/>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Muhasebe Yetkilileri tarafından görev alanı ile ilgili sık karşılaşılan sorunlar hakkında  yılda en az bir defa ilgili İl Sağlık Müdürlüğü/Hastaneler/ADSM personeline  eğitim verilmesi. (yüz yüze/uzaktan)</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2"/>
                  </a:ext>
                </a:extLst>
              </a:tr>
              <a:tr h="521784">
                <a:tc vMerge="1">
                  <a:txBody>
                    <a:bodyPr/>
                    <a:lstStyle/>
                    <a:p>
                      <a:endParaRPr lang="tr-T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Times New Roman" panose="02020603050405020304" pitchFamily="18" charset="0"/>
                        </a:rPr>
                        <a:t>Muhasebe Yetkilileri tarafından görev alanı ile ilgili sık karşılaşılan sorunlar hakkında  yılda en az bir defa ilgili personeline eğitim verilmesi</a:t>
                      </a:r>
                      <a:br>
                        <a:rPr lang="tr-TR" sz="1200" b="0" i="0" u="none" strike="noStrike" dirty="0">
                          <a:solidFill>
                            <a:srgbClr val="000000"/>
                          </a:solidFill>
                          <a:effectLst/>
                          <a:latin typeface="Times New Roman" panose="02020603050405020304" pitchFamily="18" charset="0"/>
                        </a:rPr>
                      </a:br>
                      <a:r>
                        <a:rPr lang="tr-TR" sz="1200" b="0" i="0" u="none" strike="noStrike" dirty="0">
                          <a:solidFill>
                            <a:srgbClr val="000000"/>
                          </a:solidFill>
                          <a:effectLst/>
                          <a:latin typeface="Times New Roman" panose="02020603050405020304" pitchFamily="18" charset="0"/>
                        </a:rPr>
                        <a:t>(yüz yüze/uzaktan)</a:t>
                      </a:r>
                    </a:p>
                    <a:p>
                      <a:pPr algn="l" fontAlgn="ctr"/>
                      <a:endParaRPr lang="tr-TR" sz="12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3"/>
                  </a:ext>
                </a:extLst>
              </a:tr>
              <a:tr h="385690">
                <a:tc vMerge="1">
                  <a:txBody>
                    <a:bodyPr/>
                    <a:lstStyle/>
                    <a:p>
                      <a:endParaRPr lang="tr-TR" dirty="0"/>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200" b="1" i="0" u="sng" strike="noStrike" dirty="0">
                          <a:solidFill>
                            <a:srgbClr val="000000"/>
                          </a:solidFill>
                          <a:effectLst/>
                          <a:latin typeface="Times New Roman" panose="02020603050405020304" pitchFamily="18" charset="0"/>
                        </a:rPr>
                        <a:t>Daire Başkanlığı/Başkanlık düzeyinde</a:t>
                      </a:r>
                      <a:r>
                        <a:rPr lang="tr-TR" sz="1200" b="0" i="0" u="none" strike="noStrike" dirty="0">
                          <a:solidFill>
                            <a:srgbClr val="000000"/>
                          </a:solidFill>
                          <a:effectLst/>
                          <a:latin typeface="Times New Roman" panose="02020603050405020304" pitchFamily="18" charset="0"/>
                        </a:rPr>
                        <a:t> iş akış süreçlerindeki imza ve onay mercilerinin (Sorumluluk Matrisleri) mevzuat doğrultusunda hazırlanması</a:t>
                      </a:r>
                    </a:p>
                    <a:p>
                      <a:pPr algn="l" fontAlgn="ctr"/>
                      <a:endParaRPr lang="tr-TR" sz="12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7" name="Unvan 3"/>
          <p:cNvSpPr>
            <a:spLocks noGrp="1"/>
          </p:cNvSpPr>
          <p:nvPr>
            <p:ph type="title"/>
          </p:nvPr>
        </p:nvSpPr>
        <p:spPr>
          <a:xfrm>
            <a:off x="1448174" y="262503"/>
            <a:ext cx="10371294" cy="728889"/>
          </a:xfrm>
        </p:spPr>
        <p:txBody>
          <a:bodyPr vert="horz" lIns="93297" tIns="46649" rIns="93297" bIns="46649" rtlCol="0" anchor="ctr">
            <a:noAutofit/>
          </a:bodyPr>
          <a:lstStyle/>
          <a:p>
            <a:pPr defTabSz="932962">
              <a:lnSpc>
                <a:spcPct val="150000"/>
              </a:lnSpc>
            </a:pPr>
            <a:r>
              <a:rPr lang="tr-TR" sz="1800" dirty="0">
                <a:solidFill>
                  <a:srgbClr val="C00000"/>
                </a:solidFill>
                <a:cs typeface="Arial" panose="020B0604020202020204" pitchFamily="34" charset="0"/>
              </a:rPr>
              <a:t>2021-2022 KAMU İÇ KONTROL STANDARTLARINA UYUM EYLEM PLANI EYLEMLERİNİN 5 BİLEŞENE GÖRE DAĞILIMI</a:t>
            </a:r>
          </a:p>
        </p:txBody>
      </p:sp>
    </p:spTree>
    <p:extLst>
      <p:ext uri="{BB962C8B-B14F-4D97-AF65-F5344CB8AC3E}">
        <p14:creationId xmlns:p14="http://schemas.microsoft.com/office/powerpoint/2010/main" val="63147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12"/>
          </p:nvPr>
        </p:nvSpPr>
        <p:spPr>
          <a:xfrm>
            <a:off x="11463867" y="6492875"/>
            <a:ext cx="728133" cy="365125"/>
          </a:xfrm>
        </p:spPr>
        <p:txBody>
          <a:bodyPr/>
          <a:lstStyle/>
          <a:p>
            <a:fld id="{56EDF3C1-8E23-4A12-B85D-7F7F384C8C5A}" type="slidenum">
              <a:rPr lang="tr-TR" smtClean="0">
                <a:solidFill>
                  <a:prstClr val="black">
                    <a:tint val="75000"/>
                  </a:prstClr>
                </a:solidFill>
              </a:rPr>
              <a:pPr/>
              <a:t>9</a:t>
            </a:fld>
            <a:r>
              <a:rPr lang="tr-TR" dirty="0">
                <a:solidFill>
                  <a:prstClr val="black">
                    <a:tint val="75000"/>
                  </a:prstClr>
                </a:solidFill>
              </a:rPr>
              <a:t> / 67</a:t>
            </a:r>
          </a:p>
        </p:txBody>
      </p:sp>
      <p:graphicFrame>
        <p:nvGraphicFramePr>
          <p:cNvPr id="14" name="Tablo 13"/>
          <p:cNvGraphicFramePr>
            <a:graphicFrameLocks noGrp="1"/>
          </p:cNvGraphicFramePr>
          <p:nvPr>
            <p:extLst>
              <p:ext uri="{D42A27DB-BD31-4B8C-83A1-F6EECF244321}">
                <p14:modId xmlns:p14="http://schemas.microsoft.com/office/powerpoint/2010/main" val="1253932677"/>
              </p:ext>
            </p:extLst>
          </p:nvPr>
        </p:nvGraphicFramePr>
        <p:xfrm>
          <a:off x="296333" y="1442287"/>
          <a:ext cx="11430000" cy="5084455"/>
        </p:xfrm>
        <a:graphic>
          <a:graphicData uri="http://schemas.openxmlformats.org/drawingml/2006/table">
            <a:tbl>
              <a:tblPr firstRow="1" bandRow="1">
                <a:tableStyleId>{5C22544A-7EE6-4342-B048-85BDC9FD1C3A}</a:tableStyleId>
              </a:tblPr>
              <a:tblGrid>
                <a:gridCol w="1896534">
                  <a:extLst>
                    <a:ext uri="{9D8B030D-6E8A-4147-A177-3AD203B41FA5}">
                      <a16:colId xmlns:a16="http://schemas.microsoft.com/office/drawing/2014/main" xmlns="" val="20000"/>
                    </a:ext>
                  </a:extLst>
                </a:gridCol>
                <a:gridCol w="9533466">
                  <a:extLst>
                    <a:ext uri="{9D8B030D-6E8A-4147-A177-3AD203B41FA5}">
                      <a16:colId xmlns:a16="http://schemas.microsoft.com/office/drawing/2014/main" xmlns="" val="20001"/>
                    </a:ext>
                  </a:extLst>
                </a:gridCol>
              </a:tblGrid>
              <a:tr h="520484">
                <a:tc>
                  <a:txBody>
                    <a:bodyPr/>
                    <a:lstStyle/>
                    <a:p>
                      <a:pPr algn="ctr"/>
                      <a:r>
                        <a:rPr lang="tr-TR" dirty="0">
                          <a:latin typeface="Times New Roman" panose="02020603050405020304" pitchFamily="18" charset="0"/>
                          <a:cs typeface="Times New Roman" panose="02020603050405020304" pitchFamily="18" charset="0"/>
                        </a:rPr>
                        <a:t>Bileşen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latin typeface="Times New Roman" panose="02020603050405020304" pitchFamily="18" charset="0"/>
                          <a:cs typeface="Times New Roman" panose="02020603050405020304" pitchFamily="18" charset="0"/>
                        </a:rPr>
                        <a:t>Eylem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82489">
                <a:tc rowSpan="4">
                  <a:txBody>
                    <a:bodyPr/>
                    <a:lstStyle/>
                    <a:p>
                      <a:pPr algn="ctr"/>
                      <a:r>
                        <a:rPr lang="tr-TR" sz="1600" dirty="0">
                          <a:solidFill>
                            <a:schemeClr val="bg1"/>
                          </a:solidFill>
                        </a:rPr>
                        <a:t>Risk Değerlendirme  Bileşeni</a:t>
                      </a:r>
                    </a:p>
                    <a:p>
                      <a:pPr algn="ctr"/>
                      <a:r>
                        <a:rPr lang="tr-TR" sz="1600" dirty="0">
                          <a:solidFill>
                            <a:schemeClr val="bg1"/>
                          </a:solidFill>
                        </a:rPr>
                        <a:t>(4 Eylem)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0000"/>
                    </a:solidFill>
                  </a:tcPr>
                </a:tc>
                <a:tc>
                  <a:txBody>
                    <a:bodyPr/>
                    <a:lstStyle/>
                    <a:p>
                      <a:pPr algn="l" fontAlgn="ctr"/>
                      <a:r>
                        <a:rPr lang="tr-TR" sz="1200" b="1" i="0" u="sng" strike="noStrike" dirty="0">
                          <a:solidFill>
                            <a:srgbClr val="000000"/>
                          </a:solidFill>
                          <a:effectLst/>
                          <a:latin typeface="Times New Roman" panose="02020603050405020304" pitchFamily="18" charset="0"/>
                        </a:rPr>
                        <a:t>Birim düzeyinde</a:t>
                      </a:r>
                      <a:r>
                        <a:rPr lang="tr-TR" sz="1200" b="0" i="0" u="none" strike="noStrike" dirty="0">
                          <a:solidFill>
                            <a:srgbClr val="000000"/>
                          </a:solidFill>
                          <a:effectLst/>
                          <a:latin typeface="Times New Roman" panose="02020603050405020304" pitchFamily="18" charset="0"/>
                        </a:rPr>
                        <a:t> alt süreçlere ilişkin risklerin belirlemesi, ölçümlemesi. Belirlenen risklere karşı kontrol faaliyetlerinin oluşturulması</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00432">
                <a:tc vMerge="1">
                  <a:txBody>
                    <a:bodyPr/>
                    <a:lstStyle/>
                    <a:p>
                      <a:endParaRPr lang="tr-TR"/>
                    </a:p>
                  </a:txBody>
                  <a:tcPr/>
                </a:tc>
                <a:tc>
                  <a:txBody>
                    <a:bodyPr/>
                    <a:lstStyle/>
                    <a:p>
                      <a:pPr algn="l" fontAlgn="ctr"/>
                      <a:r>
                        <a:rPr lang="tr-TR" sz="1200" b="1" i="0" u="sng" strike="noStrike">
                          <a:solidFill>
                            <a:srgbClr val="000000"/>
                          </a:solidFill>
                          <a:effectLst/>
                          <a:latin typeface="Times New Roman" panose="02020603050405020304" pitchFamily="18" charset="0"/>
                        </a:rPr>
                        <a:t>Daire Başkanlığı/Başkanlık düzeyinde</a:t>
                      </a:r>
                      <a:r>
                        <a:rPr lang="tr-TR" sz="1200" b="0" i="0" u="none" strike="noStrike">
                          <a:solidFill>
                            <a:srgbClr val="000000"/>
                          </a:solidFill>
                          <a:effectLst/>
                          <a:latin typeface="Times New Roman" panose="02020603050405020304" pitchFamily="18" charset="0"/>
                        </a:rPr>
                        <a:t>  belirlenen risklerin Risk Envanterinin oluşturulması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418951">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Daire Başkanlığı/Başkanlık düzeyinde</a:t>
                      </a:r>
                      <a:r>
                        <a:rPr lang="tr-TR" sz="1200" b="0" i="0" u="none" strike="noStrike" dirty="0">
                          <a:solidFill>
                            <a:srgbClr val="000000"/>
                          </a:solidFill>
                          <a:effectLst/>
                          <a:latin typeface="Times New Roman" panose="02020603050405020304" pitchFamily="18" charset="0"/>
                        </a:rPr>
                        <a:t> belirlenen risklerin Risk Haritasının oluşturulması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418951">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Risk Değerlendirme Raporunun oluşturulması</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18811">
                <a:tc rowSpan="5">
                  <a:txBody>
                    <a:bodyPr/>
                    <a:lstStyle/>
                    <a:p>
                      <a:pPr algn="ctr"/>
                      <a:r>
                        <a:rPr lang="tr-TR" dirty="0">
                          <a:solidFill>
                            <a:schemeClr val="bg1"/>
                          </a:solidFill>
                        </a:rPr>
                        <a:t>Kontrol Faaliyetleri </a:t>
                      </a:r>
                      <a:r>
                        <a:rPr lang="tr-TR" sz="1800" dirty="0">
                          <a:solidFill>
                            <a:schemeClr val="bg1"/>
                          </a:solidFill>
                        </a:rPr>
                        <a:t>Bileşeni</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dirty="0">
                          <a:solidFill>
                            <a:schemeClr val="bg1"/>
                          </a:solidFill>
                        </a:rPr>
                        <a:t>(5 Eylem)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056D"/>
                    </a:solidFill>
                  </a:tcPr>
                </a:tc>
                <a:tc>
                  <a:txBody>
                    <a:bodyPr/>
                    <a:lstStyle/>
                    <a:p>
                      <a:pPr algn="l" fontAlgn="ctr"/>
                      <a:r>
                        <a:rPr lang="tr-TR" sz="1200" b="1" i="0" u="sng" strike="noStrike">
                          <a:solidFill>
                            <a:srgbClr val="000000"/>
                          </a:solidFill>
                          <a:effectLst/>
                          <a:latin typeface="Times New Roman" panose="02020603050405020304" pitchFamily="18" charset="0"/>
                        </a:rPr>
                        <a:t>Harcama Birimi düzeyinde</a:t>
                      </a:r>
                      <a:r>
                        <a:rPr lang="tr-TR" sz="1200" b="0" i="0" u="none" strike="noStrike">
                          <a:solidFill>
                            <a:srgbClr val="000000"/>
                          </a:solidFill>
                          <a:effectLst/>
                          <a:latin typeface="Times New Roman" panose="02020603050405020304" pitchFamily="18" charset="0"/>
                        </a:rPr>
                        <a:t> Birinci, ikinci ve üçüncü basamak sağlık tesislerine ilişkin mutemetlik  (Maaş Mutemetliği/Muhasebe Yetkilisi Mutemetliği) işlemlerinin Teftiş Kurulu Başkanlığınca hazırlanan ve illere gönderilen Denetim Rehberi doğrultusunda yılda en az 1 defa İl Sağlık Müdürlüğünce denetlenmesi</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5"/>
                  </a:ext>
                </a:extLst>
              </a:tr>
              <a:tr h="482489">
                <a:tc vMerge="1">
                  <a:txBody>
                    <a:bodyPr/>
                    <a:lstStyle/>
                    <a:p>
                      <a:endParaRPr lang="tr-TR"/>
                    </a:p>
                  </a:txBody>
                  <a:tcPr/>
                </a:tc>
                <a:tc>
                  <a:txBody>
                    <a:bodyPr/>
                    <a:lstStyle/>
                    <a:p>
                      <a:pPr algn="l" fontAlgn="ctr"/>
                      <a:r>
                        <a:rPr lang="tr-TR" sz="1200" b="1" i="0" u="sng" strike="noStrike">
                          <a:solidFill>
                            <a:srgbClr val="000000"/>
                          </a:solidFill>
                          <a:effectLst/>
                          <a:latin typeface="Times New Roman" panose="02020603050405020304" pitchFamily="18" charset="0"/>
                        </a:rPr>
                        <a:t>Harcama Birimi düzeyinde</a:t>
                      </a:r>
                      <a:r>
                        <a:rPr lang="tr-TR" sz="1200" b="0" i="0" u="none" strike="noStrike">
                          <a:solidFill>
                            <a:srgbClr val="000000"/>
                          </a:solidFill>
                          <a:effectLst/>
                          <a:latin typeface="Times New Roman" panose="02020603050405020304" pitchFamily="18" charset="0"/>
                        </a:rPr>
                        <a:t> Döner Sermaye Bütçesi ile ilgili Kamu İhale Kanununun 62. maddesinin ı bendi kapsamında bir defadan fazla %10 artırım talebinde bulunulmaması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791570">
                <a:tc vMerge="1">
                  <a:txBody>
                    <a:bodyPr/>
                    <a:lstStyle/>
                    <a:p>
                      <a:endParaRPr lang="tr-TR"/>
                    </a:p>
                  </a:txBody>
                  <a:tcPr/>
                </a:tc>
                <a:tc>
                  <a:txBody>
                    <a:bodyPr/>
                    <a:lstStyle/>
                    <a:p>
                      <a:pPr algn="l" fontAlgn="ctr"/>
                      <a:r>
                        <a:rPr lang="tr-TR" sz="1200" b="1" i="0" u="sng" strike="noStrike" dirty="0">
                          <a:solidFill>
                            <a:srgbClr val="000000"/>
                          </a:solidFill>
                          <a:effectLst/>
                          <a:latin typeface="Times New Roman" panose="02020603050405020304" pitchFamily="18" charset="0"/>
                        </a:rPr>
                        <a:t>Harcama Birimi düzeyinde</a:t>
                      </a:r>
                      <a:r>
                        <a:rPr lang="tr-TR" sz="1200" b="0" i="0" u="none" strike="noStrike" dirty="0">
                          <a:solidFill>
                            <a:srgbClr val="000000"/>
                          </a:solidFill>
                          <a:effectLst/>
                          <a:latin typeface="Times New Roman" panose="02020603050405020304" pitchFamily="18" charset="0"/>
                        </a:rPr>
                        <a:t> Bakanlıkça onaylanmış ilgili yıl konsolide döner sermaye gider bütçesinin içinde kalarak (öngörülemeyen ve Strateji Geliştirme Başkanlığınca uygunluğuna karar verilen durumlar hariç)  ek bütçe talebinde bulunulmaması</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r h="531327">
                <a:tc vMerge="1">
                  <a:txBody>
                    <a:bodyPr/>
                    <a:lstStyle/>
                    <a:p>
                      <a:endParaRPr lang="tr-TR"/>
                    </a:p>
                  </a:txBody>
                  <a:tcPr/>
                </a:tc>
                <a:tc>
                  <a:txBody>
                    <a:bodyPr/>
                    <a:lstStyle/>
                    <a:p>
                      <a:pPr algn="l" fontAlgn="ctr"/>
                      <a:r>
                        <a:rPr lang="tr-TR" sz="1200" b="0" i="0" u="none" strike="noStrike" dirty="0">
                          <a:solidFill>
                            <a:srgbClr val="000000"/>
                          </a:solidFill>
                          <a:effectLst/>
                          <a:latin typeface="Times New Roman" panose="02020603050405020304" pitchFamily="18" charset="0"/>
                        </a:rPr>
                        <a:t>Personelin görevinden geçici süreli ayrılması (izin, rapor, görevlendirme vb.) durumunda; yürüttüğü iş ve işlemlerin herhangi bir aksaklığa uğramadan yapılabilmesi için, EBYS vekalet fonksiyonu ekranının görevi devredenin ilave notlar ekleyebileceği şekilde geliştirilmesi</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8"/>
                  </a:ext>
                </a:extLst>
              </a:tr>
              <a:tr h="418951">
                <a:tc vMerge="1">
                  <a:txBody>
                    <a:bodyPr/>
                    <a:lstStyle/>
                    <a:p>
                      <a:endParaRPr lang="tr-TR" dirty="0"/>
                    </a:p>
                  </a:txBody>
                  <a:tcPr/>
                </a:tc>
                <a:tc>
                  <a:txBody>
                    <a:bodyPr/>
                    <a:lstStyle/>
                    <a:p>
                      <a:pPr algn="l" fontAlgn="ctr"/>
                      <a:r>
                        <a:rPr lang="tr-TR" sz="1200" b="0" i="0" u="none" strike="noStrike" dirty="0">
                          <a:solidFill>
                            <a:srgbClr val="000000"/>
                          </a:solidFill>
                          <a:effectLst/>
                          <a:latin typeface="Times New Roman" panose="02020603050405020304" pitchFamily="18" charset="0"/>
                        </a:rPr>
                        <a:t>Bilgi güvenliği yetkilileri tarafından kendi birimlerindeki tüm personele bilgi güvenliği eğitiminin yapılması (yüz yüze/uzaktan)</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6" name="Unvan 3"/>
          <p:cNvSpPr>
            <a:spLocks noGrp="1"/>
          </p:cNvSpPr>
          <p:nvPr>
            <p:ph type="title"/>
          </p:nvPr>
        </p:nvSpPr>
        <p:spPr>
          <a:xfrm>
            <a:off x="1448174" y="262503"/>
            <a:ext cx="10371294" cy="728889"/>
          </a:xfrm>
        </p:spPr>
        <p:txBody>
          <a:bodyPr vert="horz" lIns="93297" tIns="46649" rIns="93297" bIns="46649" rtlCol="0" anchor="ctr">
            <a:noAutofit/>
          </a:bodyPr>
          <a:lstStyle/>
          <a:p>
            <a:pPr defTabSz="932962">
              <a:lnSpc>
                <a:spcPct val="150000"/>
              </a:lnSpc>
            </a:pPr>
            <a:r>
              <a:rPr lang="tr-TR" sz="1800" dirty="0">
                <a:solidFill>
                  <a:srgbClr val="C00000"/>
                </a:solidFill>
                <a:cs typeface="Arial" panose="020B0604020202020204" pitchFamily="34" charset="0"/>
              </a:rPr>
              <a:t>2021-2022 KAMU İÇ KONTROL STANDARTLARINA UYUM EYLEM PLANI EYLEMLERİNİN 5 BİLEŞENE GÖRE DAĞILIMI</a:t>
            </a:r>
          </a:p>
        </p:txBody>
      </p:sp>
    </p:spTree>
    <p:extLst>
      <p:ext uri="{BB962C8B-B14F-4D97-AF65-F5344CB8AC3E}">
        <p14:creationId xmlns:p14="http://schemas.microsoft.com/office/powerpoint/2010/main" val="371199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26619</TotalTime>
  <Words>7211</Words>
  <Application>Microsoft Office PowerPoint</Application>
  <PresentationFormat>Geniş ekran</PresentationFormat>
  <Paragraphs>1201</Paragraphs>
  <Slides>63</Slides>
  <Notes>62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63</vt:i4>
      </vt:variant>
    </vt:vector>
  </HeadingPairs>
  <TitlesOfParts>
    <vt:vector size="67" baseType="lpstr">
      <vt:lpstr>Arial</vt:lpstr>
      <vt:lpstr>Segoe UI</vt:lpstr>
      <vt:lpstr>Times New Roman</vt:lpstr>
      <vt:lpstr>1_Office Teması</vt:lpstr>
      <vt:lpstr>PowerPoint Sunusu</vt:lpstr>
      <vt:lpstr>2021-2022 KAMU İÇ KONTROL STANDARTLARINA UYUM EYLEM PLANI</vt:lpstr>
      <vt:lpstr>2021-2022 KAMU İÇ KONTROL STANDARTLARINA UYUM EYLEM PLANI EYLEMLERİNİN STANDARTLARA GÖRE DAĞILIMI</vt:lpstr>
      <vt:lpstr>GÖREV ALANINA YÖNELİK EYLEMİ OLAN MERKEZ HARCAMA BİRİMLERİ</vt:lpstr>
      <vt:lpstr>2021-2022 KAMU İÇ KONTROL STANDARTLARINA UYUM EYLEM PLANI EYLEMLERİNİN MERKEZ HARCAMA BİRİMLERİNE GÖRE DAĞILIMI</vt:lpstr>
      <vt:lpstr>2021-2022 KAMU İÇ KONTROL STANDARTLARINA UYUM EYLEM PLANI EYLEMLERİNİN MERKEZ HARCAMA BİRİMLERİNE GÖRE DAĞILIMI</vt:lpstr>
      <vt:lpstr>2021-2022 KAMU İÇ KONTROL STANDARTLARINA UYUM EYLEM PLANI EYLEMLERİNİN 5 BİLEŞENE GÖRE DAĞILIMI</vt:lpstr>
      <vt:lpstr>2021-2022 KAMU İÇ KONTROL STANDARTLARINA UYUM EYLEM PLANI EYLEMLERİNİN 5 BİLEŞENE GÖRE DAĞILIMI</vt:lpstr>
      <vt:lpstr>2021-2022 KAMU İÇ KONTROL STANDARTLARINA UYUM EYLEM PLANI EYLEMLERİNİN 5 BİLEŞENE GÖRE DAĞILIMI</vt:lpstr>
      <vt:lpstr>2021-2022 KAMU İÇ KONTROL STANDARTLARINA UYUM EYLEM PLANI EYLEMLERİNİN 5 BİLEŞENE GÖRE DAĞILIMI</vt:lpstr>
      <vt:lpstr>SÖZLEŞMELİ YÖNETİCİ PERFORMANS DEĞERLENDİRME KRİTERLERİ GÖSTERGE KARTI </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KONTROL ORTAMI STANDARTLARI</vt:lpstr>
      <vt:lpstr>RİSK DEĞERLENDİRME STANDARTLARI</vt:lpstr>
      <vt:lpstr>RİSK DEĞERLENDİRME STANDARTLARI</vt:lpstr>
      <vt:lpstr>RİSK DEĞERLENDİRME STANDARTLARI</vt:lpstr>
      <vt:lpstr>RİSK DEĞERLENDİRME STANDARTLARI</vt:lpstr>
      <vt:lpstr>KONTROL FAALİYETLERİ STANDARTLARI</vt:lpstr>
      <vt:lpstr>KONTROL FAALİYETLERİ STANDARTLARI</vt:lpstr>
      <vt:lpstr>KONTROL FAALİYETLERİ STANDARTLARI</vt:lpstr>
      <vt:lpstr>KONTROL FAALİYETLERİ STANDARTLARI</vt:lpstr>
      <vt:lpstr>KONTROL FAALİYETLERİ STANDARTLARI</vt:lpstr>
      <vt:lpstr>BİLGİ VE İLETİŞİM STANDARTLARI</vt:lpstr>
      <vt:lpstr>BİLGİ VE İLETİŞİM STANDARTLARI</vt:lpstr>
      <vt:lpstr>BİLGİ VE İLETİŞİM STANDARTLARI</vt:lpstr>
      <vt:lpstr>BİLGİ VE İLETİŞİM STANDARTLARI</vt:lpstr>
      <vt:lpstr>BİLGİ VE İLETİŞİM STANDARTLARI</vt:lpstr>
      <vt:lpstr>BİLGİ VE İLETİŞİM STANDARTLARI</vt:lpstr>
      <vt:lpstr>BİLGİ VE İLETİŞİM STANDARTLARI</vt:lpstr>
      <vt:lpstr>BİLGİ VE İLETİŞİM STANDARTLARI</vt:lpstr>
      <vt:lpstr>BİLGİ VE İLETİŞİM STANDARTLARI</vt:lpstr>
      <vt:lpstr>BİLGİ VE İLETİŞİM STANDARTLARI</vt:lpstr>
      <vt:lpstr>BİLGİ VE İLETİŞİM STANDARTLARI</vt:lpstr>
      <vt:lpstr>İZLEME STANDARTLARI</vt:lpstr>
      <vt:lpstr>İZLEME STANDARTLARI</vt:lpstr>
      <vt:lpstr>İZLEME STANDARTLARI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CİHAN DÖĞER</dc:creator>
  <cp:keywords>Kamu   hastaneleri yeni şablon</cp:keywords>
  <cp:lastModifiedBy>NARIN, Engin</cp:lastModifiedBy>
  <cp:revision>1205</cp:revision>
  <cp:lastPrinted>2020-12-21T12:03:51Z</cp:lastPrinted>
  <dcterms:created xsi:type="dcterms:W3CDTF">2019-02-27T04:54:01Z</dcterms:created>
  <dcterms:modified xsi:type="dcterms:W3CDTF">2021-02-25T08:01:54Z</dcterms:modified>
</cp:coreProperties>
</file>